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2" r:id="rId34"/>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01E31B-2C11-41B6-8A5C-1D5D9B3579EA}"/>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793E5894-20E8-462E-83AB-05FCACB66E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20F96772-0C03-45CD-A7A6-53A17923A7DD}"/>
              </a:ext>
            </a:extLst>
          </p:cNvPr>
          <p:cNvSpPr>
            <a:spLocks noGrp="1"/>
          </p:cNvSpPr>
          <p:nvPr>
            <p:ph type="dt" sz="half" idx="10"/>
          </p:nvPr>
        </p:nvSpPr>
        <p:spPr/>
        <p:txBody>
          <a:bodyPr/>
          <a:lstStyle/>
          <a:p>
            <a:fld id="{5070D074-2C6B-4F6F-A80D-6EFD774D3853}" type="datetimeFigureOut">
              <a:rPr lang="es-MX" smtClean="0"/>
              <a:t>03/06/2021</a:t>
            </a:fld>
            <a:endParaRPr lang="es-MX"/>
          </a:p>
        </p:txBody>
      </p:sp>
      <p:sp>
        <p:nvSpPr>
          <p:cNvPr id="5" name="Marcador de pie de página 4">
            <a:extLst>
              <a:ext uri="{FF2B5EF4-FFF2-40B4-BE49-F238E27FC236}">
                <a16:creationId xmlns:a16="http://schemas.microsoft.com/office/drawing/2014/main" id="{3B191874-A770-4D0C-ACE3-B55819CEC699}"/>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A786EC3F-326E-4D66-ADBA-720879C55AAE}"/>
              </a:ext>
            </a:extLst>
          </p:cNvPr>
          <p:cNvSpPr>
            <a:spLocks noGrp="1"/>
          </p:cNvSpPr>
          <p:nvPr>
            <p:ph type="sldNum" sz="quarter" idx="12"/>
          </p:nvPr>
        </p:nvSpPr>
        <p:spPr/>
        <p:txBody>
          <a:bodyPr/>
          <a:lstStyle/>
          <a:p>
            <a:fld id="{720F8B20-F134-4395-8CD0-A21F7770C4E7}" type="slidenum">
              <a:rPr lang="es-MX" smtClean="0"/>
              <a:t>‹Nº›</a:t>
            </a:fld>
            <a:endParaRPr lang="es-MX"/>
          </a:p>
        </p:txBody>
      </p:sp>
    </p:spTree>
    <p:extLst>
      <p:ext uri="{BB962C8B-B14F-4D97-AF65-F5344CB8AC3E}">
        <p14:creationId xmlns:p14="http://schemas.microsoft.com/office/powerpoint/2010/main" val="3130607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EA0E57-C931-438B-9BE4-428F26E18977}"/>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89C1A24C-FAE0-4721-8022-BFE99F609613}"/>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8DB13E13-AAE2-463E-955C-6A0FCC85588C}"/>
              </a:ext>
            </a:extLst>
          </p:cNvPr>
          <p:cNvSpPr>
            <a:spLocks noGrp="1"/>
          </p:cNvSpPr>
          <p:nvPr>
            <p:ph type="dt" sz="half" idx="10"/>
          </p:nvPr>
        </p:nvSpPr>
        <p:spPr/>
        <p:txBody>
          <a:bodyPr/>
          <a:lstStyle/>
          <a:p>
            <a:fld id="{5070D074-2C6B-4F6F-A80D-6EFD774D3853}" type="datetimeFigureOut">
              <a:rPr lang="es-MX" smtClean="0"/>
              <a:t>03/06/2021</a:t>
            </a:fld>
            <a:endParaRPr lang="es-MX"/>
          </a:p>
        </p:txBody>
      </p:sp>
      <p:sp>
        <p:nvSpPr>
          <p:cNvPr id="5" name="Marcador de pie de página 4">
            <a:extLst>
              <a:ext uri="{FF2B5EF4-FFF2-40B4-BE49-F238E27FC236}">
                <a16:creationId xmlns:a16="http://schemas.microsoft.com/office/drawing/2014/main" id="{AA61F051-83AF-462D-8288-52FDD7449F9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15D35A3-0881-4D4D-ABEE-205E1BC505C8}"/>
              </a:ext>
            </a:extLst>
          </p:cNvPr>
          <p:cNvSpPr>
            <a:spLocks noGrp="1"/>
          </p:cNvSpPr>
          <p:nvPr>
            <p:ph type="sldNum" sz="quarter" idx="12"/>
          </p:nvPr>
        </p:nvSpPr>
        <p:spPr/>
        <p:txBody>
          <a:bodyPr/>
          <a:lstStyle/>
          <a:p>
            <a:fld id="{720F8B20-F134-4395-8CD0-A21F7770C4E7}" type="slidenum">
              <a:rPr lang="es-MX" smtClean="0"/>
              <a:t>‹Nº›</a:t>
            </a:fld>
            <a:endParaRPr lang="es-MX"/>
          </a:p>
        </p:txBody>
      </p:sp>
    </p:spTree>
    <p:extLst>
      <p:ext uri="{BB962C8B-B14F-4D97-AF65-F5344CB8AC3E}">
        <p14:creationId xmlns:p14="http://schemas.microsoft.com/office/powerpoint/2010/main" val="1579476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53F69BE-CF27-4760-8EA3-59BF4CD50E71}"/>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C52B766B-BD07-4DEC-BE9B-3C15AA90C7D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A1F96111-14D3-4BBF-A114-A4132BD1AFD6}"/>
              </a:ext>
            </a:extLst>
          </p:cNvPr>
          <p:cNvSpPr>
            <a:spLocks noGrp="1"/>
          </p:cNvSpPr>
          <p:nvPr>
            <p:ph type="dt" sz="half" idx="10"/>
          </p:nvPr>
        </p:nvSpPr>
        <p:spPr/>
        <p:txBody>
          <a:bodyPr/>
          <a:lstStyle/>
          <a:p>
            <a:fld id="{5070D074-2C6B-4F6F-A80D-6EFD774D3853}" type="datetimeFigureOut">
              <a:rPr lang="es-MX" smtClean="0"/>
              <a:t>03/06/2021</a:t>
            </a:fld>
            <a:endParaRPr lang="es-MX"/>
          </a:p>
        </p:txBody>
      </p:sp>
      <p:sp>
        <p:nvSpPr>
          <p:cNvPr id="5" name="Marcador de pie de página 4">
            <a:extLst>
              <a:ext uri="{FF2B5EF4-FFF2-40B4-BE49-F238E27FC236}">
                <a16:creationId xmlns:a16="http://schemas.microsoft.com/office/drawing/2014/main" id="{532D74DB-4800-4A6E-A32A-0A916CC7C0D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80BCC852-CA94-4A43-8656-B1086FEEBC50}"/>
              </a:ext>
            </a:extLst>
          </p:cNvPr>
          <p:cNvSpPr>
            <a:spLocks noGrp="1"/>
          </p:cNvSpPr>
          <p:nvPr>
            <p:ph type="sldNum" sz="quarter" idx="12"/>
          </p:nvPr>
        </p:nvSpPr>
        <p:spPr/>
        <p:txBody>
          <a:bodyPr/>
          <a:lstStyle/>
          <a:p>
            <a:fld id="{720F8B20-F134-4395-8CD0-A21F7770C4E7}" type="slidenum">
              <a:rPr lang="es-MX" smtClean="0"/>
              <a:t>‹Nº›</a:t>
            </a:fld>
            <a:endParaRPr lang="es-MX"/>
          </a:p>
        </p:txBody>
      </p:sp>
    </p:spTree>
    <p:extLst>
      <p:ext uri="{BB962C8B-B14F-4D97-AF65-F5344CB8AC3E}">
        <p14:creationId xmlns:p14="http://schemas.microsoft.com/office/powerpoint/2010/main" val="133075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AA05063-A41A-4566-8BF3-B04B4DBE9C1D}"/>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45CD49B9-6926-485E-BDC4-123BCEA93196}"/>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D44C5BE8-6EF3-41A6-A0C0-531A07D3E6E5}"/>
              </a:ext>
            </a:extLst>
          </p:cNvPr>
          <p:cNvSpPr>
            <a:spLocks noGrp="1"/>
          </p:cNvSpPr>
          <p:nvPr>
            <p:ph type="dt" sz="half" idx="10"/>
          </p:nvPr>
        </p:nvSpPr>
        <p:spPr/>
        <p:txBody>
          <a:bodyPr/>
          <a:lstStyle/>
          <a:p>
            <a:fld id="{5070D074-2C6B-4F6F-A80D-6EFD774D3853}" type="datetimeFigureOut">
              <a:rPr lang="es-MX" smtClean="0"/>
              <a:t>03/06/2021</a:t>
            </a:fld>
            <a:endParaRPr lang="es-MX"/>
          </a:p>
        </p:txBody>
      </p:sp>
      <p:sp>
        <p:nvSpPr>
          <p:cNvPr id="5" name="Marcador de pie de página 4">
            <a:extLst>
              <a:ext uri="{FF2B5EF4-FFF2-40B4-BE49-F238E27FC236}">
                <a16:creationId xmlns:a16="http://schemas.microsoft.com/office/drawing/2014/main" id="{7BFF4262-25F5-4AD4-8332-326682E8EE83}"/>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D86C8044-4A80-4426-8963-63FB1FBD23CD}"/>
              </a:ext>
            </a:extLst>
          </p:cNvPr>
          <p:cNvSpPr>
            <a:spLocks noGrp="1"/>
          </p:cNvSpPr>
          <p:nvPr>
            <p:ph type="sldNum" sz="quarter" idx="12"/>
          </p:nvPr>
        </p:nvSpPr>
        <p:spPr/>
        <p:txBody>
          <a:bodyPr/>
          <a:lstStyle/>
          <a:p>
            <a:fld id="{720F8B20-F134-4395-8CD0-A21F7770C4E7}" type="slidenum">
              <a:rPr lang="es-MX" smtClean="0"/>
              <a:t>‹Nº›</a:t>
            </a:fld>
            <a:endParaRPr lang="es-MX"/>
          </a:p>
        </p:txBody>
      </p:sp>
    </p:spTree>
    <p:extLst>
      <p:ext uri="{BB962C8B-B14F-4D97-AF65-F5344CB8AC3E}">
        <p14:creationId xmlns:p14="http://schemas.microsoft.com/office/powerpoint/2010/main" val="3593343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D340F0-FA0C-4593-AD88-D8F428113928}"/>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0FC3FF3D-C6C8-4730-A51A-544D3B8335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37E4E22-AD31-4711-8FDA-0AEEC7D31D03}"/>
              </a:ext>
            </a:extLst>
          </p:cNvPr>
          <p:cNvSpPr>
            <a:spLocks noGrp="1"/>
          </p:cNvSpPr>
          <p:nvPr>
            <p:ph type="dt" sz="half" idx="10"/>
          </p:nvPr>
        </p:nvSpPr>
        <p:spPr/>
        <p:txBody>
          <a:bodyPr/>
          <a:lstStyle/>
          <a:p>
            <a:fld id="{5070D074-2C6B-4F6F-A80D-6EFD774D3853}" type="datetimeFigureOut">
              <a:rPr lang="es-MX" smtClean="0"/>
              <a:t>03/06/2021</a:t>
            </a:fld>
            <a:endParaRPr lang="es-MX"/>
          </a:p>
        </p:txBody>
      </p:sp>
      <p:sp>
        <p:nvSpPr>
          <p:cNvPr id="5" name="Marcador de pie de página 4">
            <a:extLst>
              <a:ext uri="{FF2B5EF4-FFF2-40B4-BE49-F238E27FC236}">
                <a16:creationId xmlns:a16="http://schemas.microsoft.com/office/drawing/2014/main" id="{5EF2E842-C1AC-4B34-B2C3-54ACDA2639FE}"/>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FEDC1EB-667A-4479-8E2A-B01D19E937A6}"/>
              </a:ext>
            </a:extLst>
          </p:cNvPr>
          <p:cNvSpPr>
            <a:spLocks noGrp="1"/>
          </p:cNvSpPr>
          <p:nvPr>
            <p:ph type="sldNum" sz="quarter" idx="12"/>
          </p:nvPr>
        </p:nvSpPr>
        <p:spPr/>
        <p:txBody>
          <a:bodyPr/>
          <a:lstStyle/>
          <a:p>
            <a:fld id="{720F8B20-F134-4395-8CD0-A21F7770C4E7}" type="slidenum">
              <a:rPr lang="es-MX" smtClean="0"/>
              <a:t>‹Nº›</a:t>
            </a:fld>
            <a:endParaRPr lang="es-MX"/>
          </a:p>
        </p:txBody>
      </p:sp>
    </p:spTree>
    <p:extLst>
      <p:ext uri="{BB962C8B-B14F-4D97-AF65-F5344CB8AC3E}">
        <p14:creationId xmlns:p14="http://schemas.microsoft.com/office/powerpoint/2010/main" val="13791973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5EEEAD-EB03-461B-ABC1-20B91EA30CE3}"/>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99B845BB-186C-4E1D-8044-1A51F266B13B}"/>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9B4E8B7B-E3AA-45CE-9ABC-38FD28847602}"/>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96119F9B-7059-4595-81BF-7A818871CAC6}"/>
              </a:ext>
            </a:extLst>
          </p:cNvPr>
          <p:cNvSpPr>
            <a:spLocks noGrp="1"/>
          </p:cNvSpPr>
          <p:nvPr>
            <p:ph type="dt" sz="half" idx="10"/>
          </p:nvPr>
        </p:nvSpPr>
        <p:spPr/>
        <p:txBody>
          <a:bodyPr/>
          <a:lstStyle/>
          <a:p>
            <a:fld id="{5070D074-2C6B-4F6F-A80D-6EFD774D3853}" type="datetimeFigureOut">
              <a:rPr lang="es-MX" smtClean="0"/>
              <a:t>03/06/2021</a:t>
            </a:fld>
            <a:endParaRPr lang="es-MX"/>
          </a:p>
        </p:txBody>
      </p:sp>
      <p:sp>
        <p:nvSpPr>
          <p:cNvPr id="6" name="Marcador de pie de página 5">
            <a:extLst>
              <a:ext uri="{FF2B5EF4-FFF2-40B4-BE49-F238E27FC236}">
                <a16:creationId xmlns:a16="http://schemas.microsoft.com/office/drawing/2014/main" id="{1AECC9BE-3A83-49BE-8845-ADA6E79FB92B}"/>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166D4D10-44D2-4C9E-B2E4-06391B4D55A0}"/>
              </a:ext>
            </a:extLst>
          </p:cNvPr>
          <p:cNvSpPr>
            <a:spLocks noGrp="1"/>
          </p:cNvSpPr>
          <p:nvPr>
            <p:ph type="sldNum" sz="quarter" idx="12"/>
          </p:nvPr>
        </p:nvSpPr>
        <p:spPr/>
        <p:txBody>
          <a:bodyPr/>
          <a:lstStyle/>
          <a:p>
            <a:fld id="{720F8B20-F134-4395-8CD0-A21F7770C4E7}" type="slidenum">
              <a:rPr lang="es-MX" smtClean="0"/>
              <a:t>‹Nº›</a:t>
            </a:fld>
            <a:endParaRPr lang="es-MX"/>
          </a:p>
        </p:txBody>
      </p:sp>
    </p:spTree>
    <p:extLst>
      <p:ext uri="{BB962C8B-B14F-4D97-AF65-F5344CB8AC3E}">
        <p14:creationId xmlns:p14="http://schemas.microsoft.com/office/powerpoint/2010/main" val="36632490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10B816-74BC-48BB-B8AC-A90A30CE2FD1}"/>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931DA6CD-1527-4D84-ACB5-085FDC2C5B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8E31C106-08DF-4C17-9251-FE1003A0DE37}"/>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80D3BC1B-211A-44EA-8BE4-9E12CD0EEE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9D86431-A999-4363-AFB9-60C805FB1B46}"/>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BCE95A22-87D5-46D6-864C-6BF3C0CDA4EE}"/>
              </a:ext>
            </a:extLst>
          </p:cNvPr>
          <p:cNvSpPr>
            <a:spLocks noGrp="1"/>
          </p:cNvSpPr>
          <p:nvPr>
            <p:ph type="dt" sz="half" idx="10"/>
          </p:nvPr>
        </p:nvSpPr>
        <p:spPr/>
        <p:txBody>
          <a:bodyPr/>
          <a:lstStyle/>
          <a:p>
            <a:fld id="{5070D074-2C6B-4F6F-A80D-6EFD774D3853}" type="datetimeFigureOut">
              <a:rPr lang="es-MX" smtClean="0"/>
              <a:t>03/06/2021</a:t>
            </a:fld>
            <a:endParaRPr lang="es-MX"/>
          </a:p>
        </p:txBody>
      </p:sp>
      <p:sp>
        <p:nvSpPr>
          <p:cNvPr id="8" name="Marcador de pie de página 7">
            <a:extLst>
              <a:ext uri="{FF2B5EF4-FFF2-40B4-BE49-F238E27FC236}">
                <a16:creationId xmlns:a16="http://schemas.microsoft.com/office/drawing/2014/main" id="{5E54B5D6-8F41-47FA-96F8-39B69863ABE1}"/>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F64A5FC4-D504-49CB-8D9F-4A6EBAF71B1E}"/>
              </a:ext>
            </a:extLst>
          </p:cNvPr>
          <p:cNvSpPr>
            <a:spLocks noGrp="1"/>
          </p:cNvSpPr>
          <p:nvPr>
            <p:ph type="sldNum" sz="quarter" idx="12"/>
          </p:nvPr>
        </p:nvSpPr>
        <p:spPr/>
        <p:txBody>
          <a:bodyPr/>
          <a:lstStyle/>
          <a:p>
            <a:fld id="{720F8B20-F134-4395-8CD0-A21F7770C4E7}" type="slidenum">
              <a:rPr lang="es-MX" smtClean="0"/>
              <a:t>‹Nº›</a:t>
            </a:fld>
            <a:endParaRPr lang="es-MX"/>
          </a:p>
        </p:txBody>
      </p:sp>
    </p:spTree>
    <p:extLst>
      <p:ext uri="{BB962C8B-B14F-4D97-AF65-F5344CB8AC3E}">
        <p14:creationId xmlns:p14="http://schemas.microsoft.com/office/powerpoint/2010/main" val="363136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54501D-836B-4E50-B01B-100623E72BCC}"/>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25D15048-93D1-43EC-95B2-2BAD5709F571}"/>
              </a:ext>
            </a:extLst>
          </p:cNvPr>
          <p:cNvSpPr>
            <a:spLocks noGrp="1"/>
          </p:cNvSpPr>
          <p:nvPr>
            <p:ph type="dt" sz="half" idx="10"/>
          </p:nvPr>
        </p:nvSpPr>
        <p:spPr/>
        <p:txBody>
          <a:bodyPr/>
          <a:lstStyle/>
          <a:p>
            <a:fld id="{5070D074-2C6B-4F6F-A80D-6EFD774D3853}" type="datetimeFigureOut">
              <a:rPr lang="es-MX" smtClean="0"/>
              <a:t>03/06/2021</a:t>
            </a:fld>
            <a:endParaRPr lang="es-MX"/>
          </a:p>
        </p:txBody>
      </p:sp>
      <p:sp>
        <p:nvSpPr>
          <p:cNvPr id="4" name="Marcador de pie de página 3">
            <a:extLst>
              <a:ext uri="{FF2B5EF4-FFF2-40B4-BE49-F238E27FC236}">
                <a16:creationId xmlns:a16="http://schemas.microsoft.com/office/drawing/2014/main" id="{2EAF918A-EB5E-4183-BC05-C5E57F777F52}"/>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6AFE8205-E175-4768-A901-00FB8080023E}"/>
              </a:ext>
            </a:extLst>
          </p:cNvPr>
          <p:cNvSpPr>
            <a:spLocks noGrp="1"/>
          </p:cNvSpPr>
          <p:nvPr>
            <p:ph type="sldNum" sz="quarter" idx="12"/>
          </p:nvPr>
        </p:nvSpPr>
        <p:spPr/>
        <p:txBody>
          <a:bodyPr/>
          <a:lstStyle/>
          <a:p>
            <a:fld id="{720F8B20-F134-4395-8CD0-A21F7770C4E7}" type="slidenum">
              <a:rPr lang="es-MX" smtClean="0"/>
              <a:t>‹Nº›</a:t>
            </a:fld>
            <a:endParaRPr lang="es-MX"/>
          </a:p>
        </p:txBody>
      </p:sp>
    </p:spTree>
    <p:extLst>
      <p:ext uri="{BB962C8B-B14F-4D97-AF65-F5344CB8AC3E}">
        <p14:creationId xmlns:p14="http://schemas.microsoft.com/office/powerpoint/2010/main" val="3512709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CD078BD7-87DC-4D92-BED9-F11CDBD96C5F}"/>
              </a:ext>
            </a:extLst>
          </p:cNvPr>
          <p:cNvSpPr>
            <a:spLocks noGrp="1"/>
          </p:cNvSpPr>
          <p:nvPr>
            <p:ph type="dt" sz="half" idx="10"/>
          </p:nvPr>
        </p:nvSpPr>
        <p:spPr/>
        <p:txBody>
          <a:bodyPr/>
          <a:lstStyle/>
          <a:p>
            <a:fld id="{5070D074-2C6B-4F6F-A80D-6EFD774D3853}" type="datetimeFigureOut">
              <a:rPr lang="es-MX" smtClean="0"/>
              <a:t>03/06/2021</a:t>
            </a:fld>
            <a:endParaRPr lang="es-MX"/>
          </a:p>
        </p:txBody>
      </p:sp>
      <p:sp>
        <p:nvSpPr>
          <p:cNvPr id="3" name="Marcador de pie de página 2">
            <a:extLst>
              <a:ext uri="{FF2B5EF4-FFF2-40B4-BE49-F238E27FC236}">
                <a16:creationId xmlns:a16="http://schemas.microsoft.com/office/drawing/2014/main" id="{22F40E6B-C824-4C94-9F39-57CBFCD22A86}"/>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5C137BD7-6C4E-4C4F-B189-E616D4809726}"/>
              </a:ext>
            </a:extLst>
          </p:cNvPr>
          <p:cNvSpPr>
            <a:spLocks noGrp="1"/>
          </p:cNvSpPr>
          <p:nvPr>
            <p:ph type="sldNum" sz="quarter" idx="12"/>
          </p:nvPr>
        </p:nvSpPr>
        <p:spPr/>
        <p:txBody>
          <a:bodyPr/>
          <a:lstStyle/>
          <a:p>
            <a:fld id="{720F8B20-F134-4395-8CD0-A21F7770C4E7}" type="slidenum">
              <a:rPr lang="es-MX" smtClean="0"/>
              <a:t>‹Nº›</a:t>
            </a:fld>
            <a:endParaRPr lang="es-MX"/>
          </a:p>
        </p:txBody>
      </p:sp>
    </p:spTree>
    <p:extLst>
      <p:ext uri="{BB962C8B-B14F-4D97-AF65-F5344CB8AC3E}">
        <p14:creationId xmlns:p14="http://schemas.microsoft.com/office/powerpoint/2010/main" val="4176427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2E6979-FE79-4A1A-8553-D9A33A7D7B4A}"/>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563120BD-609E-41C4-ABC1-1D5B9F94F7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9970E3E0-B361-4ED5-8F93-07BBC8672F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EE338E8D-50CC-429C-BBBF-A371B8CCFE92}"/>
              </a:ext>
            </a:extLst>
          </p:cNvPr>
          <p:cNvSpPr>
            <a:spLocks noGrp="1"/>
          </p:cNvSpPr>
          <p:nvPr>
            <p:ph type="dt" sz="half" idx="10"/>
          </p:nvPr>
        </p:nvSpPr>
        <p:spPr/>
        <p:txBody>
          <a:bodyPr/>
          <a:lstStyle/>
          <a:p>
            <a:fld id="{5070D074-2C6B-4F6F-A80D-6EFD774D3853}" type="datetimeFigureOut">
              <a:rPr lang="es-MX" smtClean="0"/>
              <a:t>03/06/2021</a:t>
            </a:fld>
            <a:endParaRPr lang="es-MX"/>
          </a:p>
        </p:txBody>
      </p:sp>
      <p:sp>
        <p:nvSpPr>
          <p:cNvPr id="6" name="Marcador de pie de página 5">
            <a:extLst>
              <a:ext uri="{FF2B5EF4-FFF2-40B4-BE49-F238E27FC236}">
                <a16:creationId xmlns:a16="http://schemas.microsoft.com/office/drawing/2014/main" id="{4D9B97B3-30BC-48E4-9C88-42D5567F0DC5}"/>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39FAD770-3F6A-4ADE-823C-7D412B88E311}"/>
              </a:ext>
            </a:extLst>
          </p:cNvPr>
          <p:cNvSpPr>
            <a:spLocks noGrp="1"/>
          </p:cNvSpPr>
          <p:nvPr>
            <p:ph type="sldNum" sz="quarter" idx="12"/>
          </p:nvPr>
        </p:nvSpPr>
        <p:spPr/>
        <p:txBody>
          <a:bodyPr/>
          <a:lstStyle/>
          <a:p>
            <a:fld id="{720F8B20-F134-4395-8CD0-A21F7770C4E7}" type="slidenum">
              <a:rPr lang="es-MX" smtClean="0"/>
              <a:t>‹Nº›</a:t>
            </a:fld>
            <a:endParaRPr lang="es-MX"/>
          </a:p>
        </p:txBody>
      </p:sp>
    </p:spTree>
    <p:extLst>
      <p:ext uri="{BB962C8B-B14F-4D97-AF65-F5344CB8AC3E}">
        <p14:creationId xmlns:p14="http://schemas.microsoft.com/office/powerpoint/2010/main" val="922281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FA78FF-7295-47F1-A46C-A029C78A6A9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34DE2822-AA33-4F3C-A96E-A874C06D7C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C457C0F0-D908-4989-ACE0-7EAFFF8005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035476C-7A37-4375-821B-0C7C1D1A5748}"/>
              </a:ext>
            </a:extLst>
          </p:cNvPr>
          <p:cNvSpPr>
            <a:spLocks noGrp="1"/>
          </p:cNvSpPr>
          <p:nvPr>
            <p:ph type="dt" sz="half" idx="10"/>
          </p:nvPr>
        </p:nvSpPr>
        <p:spPr/>
        <p:txBody>
          <a:bodyPr/>
          <a:lstStyle/>
          <a:p>
            <a:fld id="{5070D074-2C6B-4F6F-A80D-6EFD774D3853}" type="datetimeFigureOut">
              <a:rPr lang="es-MX" smtClean="0"/>
              <a:t>03/06/2021</a:t>
            </a:fld>
            <a:endParaRPr lang="es-MX"/>
          </a:p>
        </p:txBody>
      </p:sp>
      <p:sp>
        <p:nvSpPr>
          <p:cNvPr id="6" name="Marcador de pie de página 5">
            <a:extLst>
              <a:ext uri="{FF2B5EF4-FFF2-40B4-BE49-F238E27FC236}">
                <a16:creationId xmlns:a16="http://schemas.microsoft.com/office/drawing/2014/main" id="{0DE0F443-0A6F-4604-B85C-E31601316B0E}"/>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7C475271-49B0-455B-954F-9482CD75DB7B}"/>
              </a:ext>
            </a:extLst>
          </p:cNvPr>
          <p:cNvSpPr>
            <a:spLocks noGrp="1"/>
          </p:cNvSpPr>
          <p:nvPr>
            <p:ph type="sldNum" sz="quarter" idx="12"/>
          </p:nvPr>
        </p:nvSpPr>
        <p:spPr/>
        <p:txBody>
          <a:bodyPr/>
          <a:lstStyle/>
          <a:p>
            <a:fld id="{720F8B20-F134-4395-8CD0-A21F7770C4E7}" type="slidenum">
              <a:rPr lang="es-MX" smtClean="0"/>
              <a:t>‹Nº›</a:t>
            </a:fld>
            <a:endParaRPr lang="es-MX"/>
          </a:p>
        </p:txBody>
      </p:sp>
    </p:spTree>
    <p:extLst>
      <p:ext uri="{BB962C8B-B14F-4D97-AF65-F5344CB8AC3E}">
        <p14:creationId xmlns:p14="http://schemas.microsoft.com/office/powerpoint/2010/main" val="1615838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rgbClr val="FF0000"/>
            </a:gs>
          </a:gsLst>
          <a:lin ang="5400000" scaled="1"/>
          <a:tileRect/>
        </a:grad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52B1678-8B2F-4339-A557-5D3817CE02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7E3E84F3-8F22-4027-A8A6-7424A00679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E19D5688-D963-451C-A268-EDCE0E2F74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70D074-2C6B-4F6F-A80D-6EFD774D3853}" type="datetimeFigureOut">
              <a:rPr lang="es-MX" smtClean="0"/>
              <a:t>03/06/2021</a:t>
            </a:fld>
            <a:endParaRPr lang="es-MX"/>
          </a:p>
        </p:txBody>
      </p:sp>
      <p:sp>
        <p:nvSpPr>
          <p:cNvPr id="5" name="Marcador de pie de página 4">
            <a:extLst>
              <a:ext uri="{FF2B5EF4-FFF2-40B4-BE49-F238E27FC236}">
                <a16:creationId xmlns:a16="http://schemas.microsoft.com/office/drawing/2014/main" id="{DD1EB1A0-9D41-451A-828B-1F00C7212F0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2E60A380-3B8B-4D9E-A688-98C2E29942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0F8B20-F134-4395-8CD0-A21F7770C4E7}" type="slidenum">
              <a:rPr lang="es-MX" smtClean="0"/>
              <a:t>‹Nº›</a:t>
            </a:fld>
            <a:endParaRPr lang="es-MX"/>
          </a:p>
        </p:txBody>
      </p:sp>
    </p:spTree>
    <p:extLst>
      <p:ext uri="{BB962C8B-B14F-4D97-AF65-F5344CB8AC3E}">
        <p14:creationId xmlns:p14="http://schemas.microsoft.com/office/powerpoint/2010/main" val="10688241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CA4931-B7FF-4121-918A-6050537F41CC}"/>
              </a:ext>
            </a:extLst>
          </p:cNvPr>
          <p:cNvSpPr>
            <a:spLocks noGrp="1"/>
          </p:cNvSpPr>
          <p:nvPr>
            <p:ph type="ctrTitle"/>
          </p:nvPr>
        </p:nvSpPr>
        <p:spPr/>
        <p:txBody>
          <a:bodyPr/>
          <a:lstStyle/>
          <a:p>
            <a:r>
              <a:rPr lang="es-ES" dirty="0"/>
              <a:t>Temas de Física.</a:t>
            </a:r>
            <a:endParaRPr lang="es-MX" dirty="0"/>
          </a:p>
        </p:txBody>
      </p:sp>
      <p:sp>
        <p:nvSpPr>
          <p:cNvPr id="3" name="Subtítulo 2">
            <a:extLst>
              <a:ext uri="{FF2B5EF4-FFF2-40B4-BE49-F238E27FC236}">
                <a16:creationId xmlns:a16="http://schemas.microsoft.com/office/drawing/2014/main" id="{32E0FC7B-375B-4DC0-9BAF-1D39215A0BB7}"/>
              </a:ext>
            </a:extLst>
          </p:cNvPr>
          <p:cNvSpPr>
            <a:spLocks noGrp="1"/>
          </p:cNvSpPr>
          <p:nvPr>
            <p:ph type="subTitle" idx="1"/>
          </p:nvPr>
        </p:nvSpPr>
        <p:spPr/>
        <p:txBody>
          <a:bodyPr/>
          <a:lstStyle/>
          <a:p>
            <a:r>
              <a:rPr lang="es-ES" dirty="0"/>
              <a:t>Dr. Esteban Ojeda Durán.</a:t>
            </a:r>
            <a:endParaRPr lang="es-MX" dirty="0"/>
          </a:p>
        </p:txBody>
      </p:sp>
    </p:spTree>
    <p:extLst>
      <p:ext uri="{BB962C8B-B14F-4D97-AF65-F5344CB8AC3E}">
        <p14:creationId xmlns:p14="http://schemas.microsoft.com/office/powerpoint/2010/main" val="1487524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EA00C0-9DF9-4260-97C6-6A5BDCD791E1}"/>
              </a:ext>
            </a:extLst>
          </p:cNvPr>
          <p:cNvSpPr>
            <a:spLocks noGrp="1"/>
          </p:cNvSpPr>
          <p:nvPr>
            <p:ph type="title"/>
          </p:nvPr>
        </p:nvSpPr>
        <p:spPr>
          <a:xfrm>
            <a:off x="838200" y="107673"/>
            <a:ext cx="10515600" cy="797849"/>
          </a:xfrm>
        </p:spPr>
        <p:txBody>
          <a:bodyPr/>
          <a:lstStyle/>
          <a:p>
            <a:r>
              <a:rPr lang="es-ES" dirty="0"/>
              <a:t>Fuerza sobre una carga en movimiento.</a:t>
            </a:r>
            <a:endParaRPr lang="es-MX" dirty="0"/>
          </a:p>
        </p:txBody>
      </p:sp>
      <p:sp>
        <p:nvSpPr>
          <p:cNvPr id="3" name="Marcador de contenido 2">
            <a:extLst>
              <a:ext uri="{FF2B5EF4-FFF2-40B4-BE49-F238E27FC236}">
                <a16:creationId xmlns:a16="http://schemas.microsoft.com/office/drawing/2014/main" id="{4BECC322-1EBC-416B-9345-FB64358EDFFA}"/>
              </a:ext>
            </a:extLst>
          </p:cNvPr>
          <p:cNvSpPr>
            <a:spLocks noGrp="1"/>
          </p:cNvSpPr>
          <p:nvPr>
            <p:ph idx="1"/>
          </p:nvPr>
        </p:nvSpPr>
        <p:spPr>
          <a:xfrm>
            <a:off x="452761" y="905522"/>
            <a:ext cx="11354540" cy="5271441"/>
          </a:xfrm>
        </p:spPr>
        <p:txBody>
          <a:bodyPr/>
          <a:lstStyle/>
          <a:p>
            <a:r>
              <a:rPr lang="es-ES" dirty="0"/>
              <a:t>La dirección de la fuerza magnética F sobre una carga positiva en movimiento con una velocidad v en un campo de densidad de flujo B, puede considerarse mediante la regla de la mano derecha.</a:t>
            </a:r>
          </a:p>
          <a:p>
            <a:r>
              <a:rPr lang="es-ES" b="1" i="1" dirty="0"/>
              <a:t>La regla de la mano derecha: </a:t>
            </a:r>
            <a:r>
              <a:rPr lang="es-ES" i="1" dirty="0"/>
              <a:t>Extienda la mano derecha con los dedos apuntando en la dirección del campo B y el pulgar apuntando en la dirección de la velocidad v de la carga en movimiento. La palma abierta está de cara a la fuerza magnética F sobre una carga positiva.</a:t>
            </a:r>
            <a:endParaRPr lang="es-MX" b="1" i="1" dirty="0"/>
          </a:p>
        </p:txBody>
      </p:sp>
      <p:pic>
        <p:nvPicPr>
          <p:cNvPr id="4" name="Imagen 3">
            <a:extLst>
              <a:ext uri="{FF2B5EF4-FFF2-40B4-BE49-F238E27FC236}">
                <a16:creationId xmlns:a16="http://schemas.microsoft.com/office/drawing/2014/main" id="{2735044C-90CD-49B9-BD4E-9503BAF70DE3}"/>
              </a:ext>
            </a:extLst>
          </p:cNvPr>
          <p:cNvPicPr>
            <a:picLocks noChangeAspect="1"/>
          </p:cNvPicPr>
          <p:nvPr/>
        </p:nvPicPr>
        <p:blipFill rotWithShape="1">
          <a:blip r:embed="rId2"/>
          <a:srcRect l="41577" t="24838" r="17573" b="31780"/>
          <a:stretch/>
        </p:blipFill>
        <p:spPr>
          <a:xfrm>
            <a:off x="3639845" y="3775165"/>
            <a:ext cx="4980372" cy="2975162"/>
          </a:xfrm>
          <a:prstGeom prst="rect">
            <a:avLst/>
          </a:prstGeom>
        </p:spPr>
      </p:pic>
    </p:spTree>
    <p:extLst>
      <p:ext uri="{BB962C8B-B14F-4D97-AF65-F5344CB8AC3E}">
        <p14:creationId xmlns:p14="http://schemas.microsoft.com/office/powerpoint/2010/main" val="1815218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5F47150E-5BBD-4360-BA91-E1C4EFEB92D4}"/>
                  </a:ext>
                </a:extLst>
              </p:cNvPr>
              <p:cNvSpPr>
                <a:spLocks noGrp="1"/>
              </p:cNvSpPr>
              <p:nvPr>
                <p:ph idx="1"/>
              </p:nvPr>
            </p:nvSpPr>
            <p:spPr>
              <a:xfrm>
                <a:off x="272715" y="224589"/>
                <a:ext cx="11694695" cy="5952374"/>
              </a:xfrm>
            </p:spPr>
            <p:txBody>
              <a:bodyPr/>
              <a:lstStyle/>
              <a:p>
                <a:r>
                  <a:rPr lang="es-ES" dirty="0"/>
                  <a:t>El flujo magnético se puede definir como una razón constante donde:</a:t>
                </a:r>
              </a:p>
              <a:p>
                <a14:m>
                  <m:oMath xmlns:m="http://schemas.openxmlformats.org/officeDocument/2006/math">
                    <m:r>
                      <a:rPr lang="es-ES" b="0" i="1" smtClean="0">
                        <a:latin typeface="Cambria Math" panose="02040503050406030204" pitchFamily="18" charset="0"/>
                      </a:rPr>
                      <m:t>𝐵</m:t>
                    </m:r>
                    <m:r>
                      <a:rPr lang="es-ES" b="0" i="1" smtClean="0">
                        <a:latin typeface="Cambria Math" panose="02040503050406030204" pitchFamily="18" charset="0"/>
                      </a:rPr>
                      <m:t>=</m:t>
                    </m:r>
                    <m:f>
                      <m:fPr>
                        <m:ctrlPr>
                          <a:rPr lang="es-ES" b="0" i="1" smtClean="0">
                            <a:latin typeface="Cambria Math" panose="02040503050406030204" pitchFamily="18" charset="0"/>
                          </a:rPr>
                        </m:ctrlPr>
                      </m:fPr>
                      <m:num>
                        <m:r>
                          <a:rPr lang="es-ES" b="0" i="1" smtClean="0">
                            <a:latin typeface="Cambria Math" panose="02040503050406030204" pitchFamily="18" charset="0"/>
                          </a:rPr>
                          <m:t>𝐹</m:t>
                        </m:r>
                      </m:num>
                      <m:den>
                        <m:r>
                          <a:rPr lang="es-ES" b="0" i="1" smtClean="0">
                            <a:latin typeface="Cambria Math" panose="02040503050406030204" pitchFamily="18" charset="0"/>
                          </a:rPr>
                          <m:t>𝑞𝑣𝑠𝑒𝑛</m:t>
                        </m:r>
                        <m:r>
                          <a:rPr lang="es-ES" b="0" i="1" smtClean="0">
                            <a:latin typeface="Cambria Math" panose="02040503050406030204" pitchFamily="18" charset="0"/>
                            <a:ea typeface="Cambria Math" panose="02040503050406030204" pitchFamily="18" charset="0"/>
                          </a:rPr>
                          <m:t>𝜃</m:t>
                        </m:r>
                      </m:den>
                    </m:f>
                  </m:oMath>
                </a14:m>
                <a:endParaRPr lang="es-MX" dirty="0"/>
              </a:p>
              <a:p>
                <a:r>
                  <a:rPr lang="es-MX" dirty="0"/>
                  <a:t>Donde F es la fuerza magnética, q es la carga, v es la velocidad y θ es el ángulo.</a:t>
                </a:r>
              </a:p>
              <a:p>
                <a:r>
                  <a:rPr lang="es-MX" i="1" dirty="0"/>
                  <a:t>Un campo magnético que tenga una densidad de flujo equivalente a 1 tesla (1 weber por metro cuadrado), ejercerá una fuerza igual a 1 newton sobre una carga de 1 coulomb que se mueva en forma perpendicular al campo, con una velocidad de 1 metro por segundo.</a:t>
                </a:r>
              </a:p>
            </p:txBody>
          </p:sp>
        </mc:Choice>
        <mc:Fallback xmlns="">
          <p:sp>
            <p:nvSpPr>
              <p:cNvPr id="3" name="Marcador de contenido 2">
                <a:extLst>
                  <a:ext uri="{FF2B5EF4-FFF2-40B4-BE49-F238E27FC236}">
                    <a16:creationId xmlns:a16="http://schemas.microsoft.com/office/drawing/2014/main" id="{5F47150E-5BBD-4360-BA91-E1C4EFEB92D4}"/>
                  </a:ext>
                </a:extLst>
              </p:cNvPr>
              <p:cNvSpPr>
                <a:spLocks noGrp="1" noRot="1" noChangeAspect="1" noMove="1" noResize="1" noEditPoints="1" noAdjustHandles="1" noChangeArrowheads="1" noChangeShapeType="1" noTextEdit="1"/>
              </p:cNvSpPr>
              <p:nvPr>
                <p:ph idx="1"/>
              </p:nvPr>
            </p:nvSpPr>
            <p:spPr>
              <a:xfrm>
                <a:off x="272715" y="224589"/>
                <a:ext cx="11694695" cy="5952374"/>
              </a:xfrm>
              <a:blipFill>
                <a:blip r:embed="rId2"/>
                <a:stretch>
                  <a:fillRect l="-938" t="-1742" r="-938"/>
                </a:stretch>
              </a:blipFill>
            </p:spPr>
            <p:txBody>
              <a:bodyPr/>
              <a:lstStyle/>
              <a:p>
                <a:r>
                  <a:rPr lang="es-MX">
                    <a:noFill/>
                  </a:rPr>
                  <a:t> </a:t>
                </a:r>
              </a:p>
            </p:txBody>
          </p:sp>
        </mc:Fallback>
      </mc:AlternateContent>
      <p:pic>
        <p:nvPicPr>
          <p:cNvPr id="4" name="Imagen 3">
            <a:extLst>
              <a:ext uri="{FF2B5EF4-FFF2-40B4-BE49-F238E27FC236}">
                <a16:creationId xmlns:a16="http://schemas.microsoft.com/office/drawing/2014/main" id="{94304888-C876-447B-BD52-9372FDF0CBCE}"/>
              </a:ext>
            </a:extLst>
          </p:cNvPr>
          <p:cNvPicPr>
            <a:picLocks noChangeAspect="1"/>
          </p:cNvPicPr>
          <p:nvPr/>
        </p:nvPicPr>
        <p:blipFill rotWithShape="1">
          <a:blip r:embed="rId3"/>
          <a:srcRect l="31893" t="44790" r="32209" b="28414"/>
          <a:stretch/>
        </p:blipFill>
        <p:spPr>
          <a:xfrm>
            <a:off x="2496000" y="3834878"/>
            <a:ext cx="7200000" cy="3023122"/>
          </a:xfrm>
          <a:prstGeom prst="rect">
            <a:avLst/>
          </a:prstGeom>
        </p:spPr>
      </p:pic>
    </p:spTree>
    <p:extLst>
      <p:ext uri="{BB962C8B-B14F-4D97-AF65-F5344CB8AC3E}">
        <p14:creationId xmlns:p14="http://schemas.microsoft.com/office/powerpoint/2010/main" val="4023919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E4923A-0B8F-4B1D-953A-BC79E6D77A9E}"/>
              </a:ext>
            </a:extLst>
          </p:cNvPr>
          <p:cNvSpPr>
            <a:spLocks noGrp="1"/>
          </p:cNvSpPr>
          <p:nvPr>
            <p:ph type="title"/>
          </p:nvPr>
        </p:nvSpPr>
        <p:spPr>
          <a:xfrm>
            <a:off x="204186" y="142044"/>
            <a:ext cx="11789546" cy="1216240"/>
          </a:xfrm>
        </p:spPr>
        <p:txBody>
          <a:bodyPr>
            <a:normAutofit fontScale="90000"/>
          </a:bodyPr>
          <a:lstStyle/>
          <a:p>
            <a:r>
              <a:rPr lang="es-ES" dirty="0"/>
              <a:t>Fuerza sobre un conductor por el que circula una corriente.</a:t>
            </a:r>
            <a:endParaRPr lang="es-MX"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1D742501-1914-4EC2-8238-7743B0DE6408}"/>
                  </a:ext>
                </a:extLst>
              </p:cNvPr>
              <p:cNvSpPr>
                <a:spLocks noGrp="1"/>
              </p:cNvSpPr>
              <p:nvPr>
                <p:ph idx="1"/>
              </p:nvPr>
            </p:nvSpPr>
            <p:spPr>
              <a:xfrm>
                <a:off x="198267" y="1358284"/>
                <a:ext cx="11706687" cy="4818679"/>
              </a:xfrm>
            </p:spPr>
            <p:txBody>
              <a:bodyPr/>
              <a:lstStyle/>
              <a:p>
                <a:r>
                  <a:rPr lang="es-ES" dirty="0"/>
                  <a:t>Del mismo modo que la magnitud de la fuerza sobre una carga en movimiento varía según la dirección de la velocidad, así la fuerza F sobre un conductor por el que fluye corriente depende del ángulo </a:t>
                </a:r>
                <a:r>
                  <a:rPr lang="el-GR" dirty="0"/>
                  <a:t>θ</a:t>
                </a:r>
                <a:r>
                  <a:rPr lang="es-ES" dirty="0"/>
                  <a:t> que forma la corriente respecto al campo B.</a:t>
                </a:r>
              </a:p>
              <a:p>
                <a14:m>
                  <m:oMath xmlns:m="http://schemas.openxmlformats.org/officeDocument/2006/math">
                    <m:r>
                      <a:rPr lang="es-ES" b="0" i="1" smtClean="0">
                        <a:latin typeface="Cambria Math" panose="02040503050406030204" pitchFamily="18" charset="0"/>
                      </a:rPr>
                      <m:t>𝐹</m:t>
                    </m:r>
                    <m:r>
                      <a:rPr lang="es-ES" b="0" i="1" smtClean="0">
                        <a:latin typeface="Cambria Math" panose="02040503050406030204" pitchFamily="18" charset="0"/>
                      </a:rPr>
                      <m:t>=</m:t>
                    </m:r>
                    <m:r>
                      <a:rPr lang="es-ES" b="0" i="1" smtClean="0">
                        <a:latin typeface="Cambria Math" panose="02040503050406030204" pitchFamily="18" charset="0"/>
                      </a:rPr>
                      <m:t>𝐼𝐿𝐵𝑠𝑒𝑛</m:t>
                    </m:r>
                    <m:r>
                      <a:rPr lang="es-ES" b="0" i="1" smtClean="0">
                        <a:latin typeface="Cambria Math" panose="02040503050406030204" pitchFamily="18" charset="0"/>
                        <a:ea typeface="Cambria Math" panose="02040503050406030204" pitchFamily="18" charset="0"/>
                      </a:rPr>
                      <m:t>𝜃</m:t>
                    </m:r>
                  </m:oMath>
                </a14:m>
                <a:endParaRPr lang="es-ES" b="0" dirty="0">
                  <a:ea typeface="Cambria Math" panose="02040503050406030204" pitchFamily="18" charset="0"/>
                </a:endParaRPr>
              </a:p>
              <a:p>
                <a:r>
                  <a:rPr lang="es-MX" dirty="0"/>
                  <a:t>Donde I es la corriente que circula por el alambre expresada en amperes, B es el campo magnético expresado en teslas, L es la longitud del alambre en metros y </a:t>
                </a:r>
                <a:r>
                  <a:rPr lang="el-GR" dirty="0"/>
                  <a:t>θ</a:t>
                </a:r>
                <a:r>
                  <a:rPr lang="es-ES" dirty="0"/>
                  <a:t> es el ángulo que forma el alambre con respecto al campo B.</a:t>
                </a:r>
                <a:endParaRPr lang="es-MX" dirty="0"/>
              </a:p>
            </p:txBody>
          </p:sp>
        </mc:Choice>
        <mc:Fallback xmlns="">
          <p:sp>
            <p:nvSpPr>
              <p:cNvPr id="3" name="Marcador de contenido 2">
                <a:extLst>
                  <a:ext uri="{FF2B5EF4-FFF2-40B4-BE49-F238E27FC236}">
                    <a16:creationId xmlns:a16="http://schemas.microsoft.com/office/drawing/2014/main" id="{1D742501-1914-4EC2-8238-7743B0DE6408}"/>
                  </a:ext>
                </a:extLst>
              </p:cNvPr>
              <p:cNvSpPr>
                <a:spLocks noGrp="1" noRot="1" noChangeAspect="1" noMove="1" noResize="1" noEditPoints="1" noAdjustHandles="1" noChangeArrowheads="1" noChangeShapeType="1" noTextEdit="1"/>
              </p:cNvSpPr>
              <p:nvPr>
                <p:ph idx="1"/>
              </p:nvPr>
            </p:nvSpPr>
            <p:spPr>
              <a:xfrm>
                <a:off x="198267" y="1358284"/>
                <a:ext cx="11706687" cy="4818679"/>
              </a:xfrm>
              <a:blipFill>
                <a:blip r:embed="rId2"/>
                <a:stretch>
                  <a:fillRect l="-938" t="-2152" r="-1563"/>
                </a:stretch>
              </a:blipFill>
            </p:spPr>
            <p:txBody>
              <a:bodyPr/>
              <a:lstStyle/>
              <a:p>
                <a:r>
                  <a:rPr lang="es-MX">
                    <a:noFill/>
                  </a:rPr>
                  <a:t> </a:t>
                </a:r>
              </a:p>
            </p:txBody>
          </p:sp>
        </mc:Fallback>
      </mc:AlternateContent>
      <p:pic>
        <p:nvPicPr>
          <p:cNvPr id="4" name="Imagen 3">
            <a:extLst>
              <a:ext uri="{FF2B5EF4-FFF2-40B4-BE49-F238E27FC236}">
                <a16:creationId xmlns:a16="http://schemas.microsoft.com/office/drawing/2014/main" id="{C8FA506B-887E-4A5B-A8BE-2926FFC6BFBB}"/>
              </a:ext>
            </a:extLst>
          </p:cNvPr>
          <p:cNvPicPr>
            <a:picLocks noChangeAspect="1"/>
          </p:cNvPicPr>
          <p:nvPr/>
        </p:nvPicPr>
        <p:blipFill rotWithShape="1">
          <a:blip r:embed="rId3"/>
          <a:srcRect l="22718" t="32880" r="25510" b="38641"/>
          <a:stretch/>
        </p:blipFill>
        <p:spPr>
          <a:xfrm>
            <a:off x="2451610" y="4672042"/>
            <a:ext cx="7200000" cy="2227849"/>
          </a:xfrm>
          <a:prstGeom prst="rect">
            <a:avLst/>
          </a:prstGeom>
        </p:spPr>
      </p:pic>
    </p:spTree>
    <p:extLst>
      <p:ext uri="{BB962C8B-B14F-4D97-AF65-F5344CB8AC3E}">
        <p14:creationId xmlns:p14="http://schemas.microsoft.com/office/powerpoint/2010/main" val="514900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F041B3-25CE-4CC1-9574-F4857CB21DCB}"/>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BC72EFFE-00A2-442A-A515-DF57E71F9281}"/>
              </a:ext>
            </a:extLst>
          </p:cNvPr>
          <p:cNvSpPr>
            <a:spLocks noGrp="1"/>
          </p:cNvSpPr>
          <p:nvPr>
            <p:ph idx="1"/>
          </p:nvPr>
        </p:nvSpPr>
        <p:spPr/>
        <p:txBody>
          <a:bodyPr/>
          <a:lstStyle/>
          <a:p>
            <a:endParaRPr lang="es-MX"/>
          </a:p>
        </p:txBody>
      </p:sp>
      <p:pic>
        <p:nvPicPr>
          <p:cNvPr id="4" name="Imagen 3">
            <a:extLst>
              <a:ext uri="{FF2B5EF4-FFF2-40B4-BE49-F238E27FC236}">
                <a16:creationId xmlns:a16="http://schemas.microsoft.com/office/drawing/2014/main" id="{D7CFB0EF-E7E0-4974-B052-36738A8595E9}"/>
              </a:ext>
            </a:extLst>
          </p:cNvPr>
          <p:cNvPicPr>
            <a:picLocks noChangeAspect="1"/>
          </p:cNvPicPr>
          <p:nvPr/>
        </p:nvPicPr>
        <p:blipFill rotWithShape="1">
          <a:blip r:embed="rId2"/>
          <a:srcRect l="23082" t="42072" r="26092" b="29838"/>
          <a:stretch/>
        </p:blipFill>
        <p:spPr>
          <a:xfrm>
            <a:off x="2136000" y="2197882"/>
            <a:ext cx="7920000" cy="2462236"/>
          </a:xfrm>
          <a:prstGeom prst="rect">
            <a:avLst/>
          </a:prstGeom>
        </p:spPr>
      </p:pic>
    </p:spTree>
    <p:extLst>
      <p:ext uri="{BB962C8B-B14F-4D97-AF65-F5344CB8AC3E}">
        <p14:creationId xmlns:p14="http://schemas.microsoft.com/office/powerpoint/2010/main" val="33171891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72420C-4FED-4BC1-AA3E-60E9FFE0A43C}"/>
              </a:ext>
            </a:extLst>
          </p:cNvPr>
          <p:cNvSpPr>
            <a:spLocks noGrp="1"/>
          </p:cNvSpPr>
          <p:nvPr>
            <p:ph type="title"/>
          </p:nvPr>
        </p:nvSpPr>
        <p:spPr/>
        <p:txBody>
          <a:bodyPr/>
          <a:lstStyle/>
          <a:p>
            <a:r>
              <a:rPr lang="es-ES" dirty="0"/>
              <a:t>Campo magnético de un conductor largo y recto.</a:t>
            </a:r>
            <a:endParaRPr lang="es-MX"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B5510FB4-9B6A-476B-B5F9-430ABE4874F0}"/>
                  </a:ext>
                </a:extLst>
              </p:cNvPr>
              <p:cNvSpPr>
                <a:spLocks noGrp="1"/>
              </p:cNvSpPr>
              <p:nvPr>
                <p:ph idx="1"/>
              </p:nvPr>
            </p:nvSpPr>
            <p:spPr>
              <a:xfrm>
                <a:off x="838200" y="1825625"/>
                <a:ext cx="7714695" cy="4351338"/>
              </a:xfrm>
            </p:spPr>
            <p:txBody>
              <a:bodyPr/>
              <a:lstStyle/>
              <a:p>
                <a:pPr algn="just"/>
                <a:r>
                  <a:rPr lang="es-ES" b="1" i="1" dirty="0"/>
                  <a:t>Regla del pulgar de la mano derecha: </a:t>
                </a:r>
                <a:r>
                  <a:rPr lang="es-ES" i="1" dirty="0"/>
                  <a:t>Si el conductor se toma con la mano derecha de modo que el pulgar apunte en la dirección de la corriente convencional, los demás dedos que sujetan al conductor indicarán la dirección del campo magnético.</a:t>
                </a:r>
              </a:p>
              <a:p>
                <a14:m>
                  <m:oMath xmlns:m="http://schemas.openxmlformats.org/officeDocument/2006/math">
                    <m:r>
                      <a:rPr lang="es-ES" b="0" i="1" smtClean="0">
                        <a:latin typeface="Cambria Math" panose="02040503050406030204" pitchFamily="18" charset="0"/>
                      </a:rPr>
                      <m:t>𝐵</m:t>
                    </m:r>
                    <m:r>
                      <a:rPr lang="es-ES" b="0" i="1" smtClean="0">
                        <a:latin typeface="Cambria Math" panose="02040503050406030204" pitchFamily="18" charset="0"/>
                      </a:rPr>
                      <m:t>=</m:t>
                    </m:r>
                    <m:f>
                      <m:fPr>
                        <m:ctrlPr>
                          <a:rPr lang="es-ES" b="0" i="1" smtClean="0">
                            <a:latin typeface="Cambria Math" panose="02040503050406030204" pitchFamily="18" charset="0"/>
                          </a:rPr>
                        </m:ctrlPr>
                      </m:fPr>
                      <m:num>
                        <m:r>
                          <a:rPr lang="es-ES" b="0" i="1" smtClean="0">
                            <a:latin typeface="Cambria Math" panose="02040503050406030204" pitchFamily="18" charset="0"/>
                            <a:ea typeface="Cambria Math" panose="02040503050406030204" pitchFamily="18" charset="0"/>
                          </a:rPr>
                          <m:t>𝜇</m:t>
                        </m:r>
                        <m:r>
                          <a:rPr lang="es-ES" b="0" i="1" smtClean="0">
                            <a:latin typeface="Cambria Math" panose="02040503050406030204" pitchFamily="18" charset="0"/>
                            <a:ea typeface="Cambria Math" panose="02040503050406030204" pitchFamily="18" charset="0"/>
                          </a:rPr>
                          <m:t>𝐼</m:t>
                        </m:r>
                      </m:num>
                      <m:den>
                        <m:r>
                          <a:rPr lang="es-ES" b="0" i="1" smtClean="0">
                            <a:latin typeface="Cambria Math" panose="02040503050406030204" pitchFamily="18" charset="0"/>
                          </a:rPr>
                          <m:t>2</m:t>
                        </m:r>
                        <m:r>
                          <a:rPr lang="es-ES" b="0" i="1" smtClean="0">
                            <a:latin typeface="Cambria Math" panose="02040503050406030204" pitchFamily="18" charset="0"/>
                            <a:ea typeface="Cambria Math" panose="02040503050406030204" pitchFamily="18" charset="0"/>
                          </a:rPr>
                          <m:t>𝜋</m:t>
                        </m:r>
                        <m:r>
                          <a:rPr lang="es-ES" b="0" i="1" smtClean="0">
                            <a:latin typeface="Cambria Math" panose="02040503050406030204" pitchFamily="18" charset="0"/>
                            <a:ea typeface="Cambria Math" panose="02040503050406030204" pitchFamily="18" charset="0"/>
                          </a:rPr>
                          <m:t>𝑟</m:t>
                        </m:r>
                      </m:den>
                    </m:f>
                    <m:r>
                      <a:rPr lang="es-ES" b="0" i="1" smtClean="0">
                        <a:latin typeface="Cambria Math" panose="02040503050406030204" pitchFamily="18" charset="0"/>
                      </a:rPr>
                      <m:t>    </m:t>
                    </m:r>
                    <m:r>
                      <a:rPr lang="es-ES" b="0" i="1" smtClean="0">
                        <a:latin typeface="Cambria Math" panose="02040503050406030204" pitchFamily="18" charset="0"/>
                      </a:rPr>
                      <m:t>𝑐</m:t>
                    </m:r>
                    <m:r>
                      <a:rPr lang="es-ES" b="0" i="1" smtClean="0">
                        <a:latin typeface="Cambria Math" panose="02040503050406030204" pitchFamily="18" charset="0"/>
                      </a:rPr>
                      <m:t>. </m:t>
                    </m:r>
                    <m:r>
                      <a:rPr lang="es-ES" b="0" i="1" smtClean="0">
                        <a:latin typeface="Cambria Math" panose="02040503050406030204" pitchFamily="18" charset="0"/>
                      </a:rPr>
                      <m:t>𝑙𝑎𝑟𝑔𝑜</m:t>
                    </m:r>
                    <m:r>
                      <a:rPr lang="es-ES" b="0" i="1" smtClean="0">
                        <a:latin typeface="Cambria Math" panose="02040503050406030204" pitchFamily="18" charset="0"/>
                      </a:rPr>
                      <m:t>. </m:t>
                    </m:r>
                  </m:oMath>
                </a14:m>
                <a:endParaRPr lang="es-MX" dirty="0"/>
              </a:p>
            </p:txBody>
          </p:sp>
        </mc:Choice>
        <mc:Fallback xmlns="">
          <p:sp>
            <p:nvSpPr>
              <p:cNvPr id="3" name="Marcador de contenido 2">
                <a:extLst>
                  <a:ext uri="{FF2B5EF4-FFF2-40B4-BE49-F238E27FC236}">
                    <a16:creationId xmlns:a16="http://schemas.microsoft.com/office/drawing/2014/main" id="{B5510FB4-9B6A-476B-B5F9-430ABE4874F0}"/>
                  </a:ext>
                </a:extLst>
              </p:cNvPr>
              <p:cNvSpPr>
                <a:spLocks noGrp="1" noRot="1" noChangeAspect="1" noMove="1" noResize="1" noEditPoints="1" noAdjustHandles="1" noChangeArrowheads="1" noChangeShapeType="1" noTextEdit="1"/>
              </p:cNvSpPr>
              <p:nvPr>
                <p:ph idx="1"/>
              </p:nvPr>
            </p:nvSpPr>
            <p:spPr>
              <a:xfrm>
                <a:off x="838200" y="1825625"/>
                <a:ext cx="7714695" cy="4351338"/>
              </a:xfrm>
              <a:blipFill>
                <a:blip r:embed="rId2"/>
                <a:stretch>
                  <a:fillRect l="-1423" t="-2241" r="-1581"/>
                </a:stretch>
              </a:blipFill>
            </p:spPr>
            <p:txBody>
              <a:bodyPr/>
              <a:lstStyle/>
              <a:p>
                <a:r>
                  <a:rPr lang="es-MX">
                    <a:noFill/>
                  </a:rPr>
                  <a:t> </a:t>
                </a:r>
              </a:p>
            </p:txBody>
          </p:sp>
        </mc:Fallback>
      </mc:AlternateContent>
      <p:pic>
        <p:nvPicPr>
          <p:cNvPr id="4" name="Imagen 3">
            <a:extLst>
              <a:ext uri="{FF2B5EF4-FFF2-40B4-BE49-F238E27FC236}">
                <a16:creationId xmlns:a16="http://schemas.microsoft.com/office/drawing/2014/main" id="{9B024D05-A01E-41B8-B759-07BC165EDC68}"/>
              </a:ext>
            </a:extLst>
          </p:cNvPr>
          <p:cNvPicPr>
            <a:picLocks noChangeAspect="1"/>
          </p:cNvPicPr>
          <p:nvPr/>
        </p:nvPicPr>
        <p:blipFill rotWithShape="1">
          <a:blip r:embed="rId3"/>
          <a:srcRect l="18059" t="19158" r="18665" b="42783"/>
          <a:stretch/>
        </p:blipFill>
        <p:spPr>
          <a:xfrm>
            <a:off x="4477305" y="4247964"/>
            <a:ext cx="7714695" cy="2610036"/>
          </a:xfrm>
          <a:prstGeom prst="rect">
            <a:avLst/>
          </a:prstGeom>
        </p:spPr>
      </p:pic>
      <p:pic>
        <p:nvPicPr>
          <p:cNvPr id="5" name="Imagen 4">
            <a:extLst>
              <a:ext uri="{FF2B5EF4-FFF2-40B4-BE49-F238E27FC236}">
                <a16:creationId xmlns:a16="http://schemas.microsoft.com/office/drawing/2014/main" id="{ADF7F006-C281-4429-8F64-D3E20D8FE1AF}"/>
              </a:ext>
            </a:extLst>
          </p:cNvPr>
          <p:cNvPicPr>
            <a:picLocks noChangeAspect="1"/>
          </p:cNvPicPr>
          <p:nvPr/>
        </p:nvPicPr>
        <p:blipFill rotWithShape="1">
          <a:blip r:embed="rId4"/>
          <a:srcRect l="20170" t="33786" r="51796" b="21812"/>
          <a:stretch/>
        </p:blipFill>
        <p:spPr>
          <a:xfrm>
            <a:off x="8774098" y="0"/>
            <a:ext cx="3417902" cy="3045041"/>
          </a:xfrm>
          <a:prstGeom prst="rect">
            <a:avLst/>
          </a:prstGeom>
        </p:spPr>
      </p:pic>
    </p:spTree>
    <p:extLst>
      <p:ext uri="{BB962C8B-B14F-4D97-AF65-F5344CB8AC3E}">
        <p14:creationId xmlns:p14="http://schemas.microsoft.com/office/powerpoint/2010/main" val="37073585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083D74-46FA-44B6-95CC-C86267698D72}"/>
              </a:ext>
            </a:extLst>
          </p:cNvPr>
          <p:cNvSpPr>
            <a:spLocks noGrp="1"/>
          </p:cNvSpPr>
          <p:nvPr>
            <p:ph type="title"/>
          </p:nvPr>
        </p:nvSpPr>
        <p:spPr>
          <a:xfrm>
            <a:off x="838200" y="18255"/>
            <a:ext cx="10515600" cy="896145"/>
          </a:xfrm>
        </p:spPr>
        <p:txBody>
          <a:bodyPr/>
          <a:lstStyle/>
          <a:p>
            <a:r>
              <a:rPr lang="es-ES" dirty="0"/>
              <a:t>Ley de Faraday.</a:t>
            </a:r>
            <a:endParaRPr lang="es-MX"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1EB869BE-5ABC-4DC4-82B2-CD73E361F9E3}"/>
                  </a:ext>
                </a:extLst>
              </p:cNvPr>
              <p:cNvSpPr>
                <a:spLocks noGrp="1"/>
              </p:cNvSpPr>
              <p:nvPr>
                <p:ph idx="1"/>
              </p:nvPr>
            </p:nvSpPr>
            <p:spPr>
              <a:xfrm>
                <a:off x="288758" y="914400"/>
                <a:ext cx="6336631" cy="5560375"/>
              </a:xfrm>
            </p:spPr>
            <p:txBody>
              <a:bodyPr>
                <a:normAutofit fontScale="85000" lnSpcReduction="20000"/>
              </a:bodyPr>
              <a:lstStyle/>
              <a:p>
                <a:r>
                  <a:rPr lang="es-ES" dirty="0"/>
                  <a:t>El movimiento relativo entre un conductor y un campo magnético induce una </a:t>
                </a:r>
                <a:r>
                  <a:rPr lang="es-ES" dirty="0" err="1"/>
                  <a:t>fem</a:t>
                </a:r>
                <a:r>
                  <a:rPr lang="es-ES" dirty="0"/>
                  <a:t> en el conductor.</a:t>
                </a:r>
              </a:p>
              <a:p>
                <a:r>
                  <a:rPr lang="es-ES" dirty="0"/>
                  <a:t>La dirección de la </a:t>
                </a:r>
                <a:r>
                  <a:rPr lang="es-ES" dirty="0" err="1"/>
                  <a:t>fem</a:t>
                </a:r>
                <a:r>
                  <a:rPr lang="es-ES" dirty="0"/>
                  <a:t> inducida depende de la dirección del movimiento del conductor respecto al campo.</a:t>
                </a:r>
              </a:p>
              <a:p>
                <a:r>
                  <a:rPr lang="es-ES" dirty="0"/>
                  <a:t>La magnitud de la </a:t>
                </a:r>
                <a:r>
                  <a:rPr lang="es-ES" dirty="0" err="1"/>
                  <a:t>fem</a:t>
                </a:r>
                <a:r>
                  <a:rPr lang="es-ES" dirty="0"/>
                  <a:t> es directamente proporcional al número de espiras del conductor que cruza las líneas de flujo.</a:t>
                </a:r>
              </a:p>
              <a:p>
                <a14:m>
                  <m:oMath xmlns:m="http://schemas.openxmlformats.org/officeDocument/2006/math">
                    <m:r>
                      <a:rPr lang="es-ES" i="1" smtClean="0">
                        <a:latin typeface="Cambria Math" panose="02040503050406030204" pitchFamily="18" charset="0"/>
                        <a:ea typeface="Cambria Math" panose="02040503050406030204" pitchFamily="18" charset="0"/>
                      </a:rPr>
                      <m:t>ℰ</m:t>
                    </m:r>
                    <m:r>
                      <a:rPr lang="es-ES" b="0" i="1" smtClean="0">
                        <a:latin typeface="Cambria Math" panose="02040503050406030204" pitchFamily="18" charset="0"/>
                        <a:ea typeface="Cambria Math" panose="02040503050406030204" pitchFamily="18" charset="0"/>
                      </a:rPr>
                      <m:t>=−</m:t>
                    </m:r>
                    <m:r>
                      <a:rPr lang="es-ES" b="0" i="1" smtClean="0">
                        <a:latin typeface="Cambria Math" panose="02040503050406030204" pitchFamily="18" charset="0"/>
                        <a:ea typeface="Cambria Math" panose="02040503050406030204" pitchFamily="18" charset="0"/>
                      </a:rPr>
                      <m:t>𝑁</m:t>
                    </m:r>
                    <m:f>
                      <m:fPr>
                        <m:ctrlPr>
                          <a:rPr lang="es-ES" b="0" i="1" smtClean="0">
                            <a:latin typeface="Cambria Math" panose="02040503050406030204" pitchFamily="18" charset="0"/>
                            <a:ea typeface="Cambria Math" panose="02040503050406030204" pitchFamily="18" charset="0"/>
                          </a:rPr>
                        </m:ctrlPr>
                      </m:fPr>
                      <m:num>
                        <m:r>
                          <a:rPr lang="es-ES" b="0" i="1" smtClean="0">
                            <a:latin typeface="Cambria Math" panose="02040503050406030204" pitchFamily="18" charset="0"/>
                            <a:ea typeface="Cambria Math" panose="02040503050406030204" pitchFamily="18" charset="0"/>
                          </a:rPr>
                          <m:t>∆</m:t>
                        </m:r>
                        <m:r>
                          <m:rPr>
                            <m:sty m:val="p"/>
                          </m:rPr>
                          <a:rPr lang="el-GR" b="0" i="1" smtClean="0">
                            <a:latin typeface="Cambria Math" panose="02040503050406030204" pitchFamily="18" charset="0"/>
                            <a:ea typeface="Cambria Math" panose="02040503050406030204" pitchFamily="18" charset="0"/>
                          </a:rPr>
                          <m:t>Φ</m:t>
                        </m:r>
                      </m:num>
                      <m:den>
                        <m:r>
                          <m:rPr>
                            <m:sty m:val="p"/>
                          </m:rPr>
                          <a:rPr lang="el-GR" b="0" i="1" smtClean="0">
                            <a:latin typeface="Cambria Math" panose="02040503050406030204" pitchFamily="18" charset="0"/>
                            <a:ea typeface="Cambria Math" panose="02040503050406030204" pitchFamily="18" charset="0"/>
                          </a:rPr>
                          <m:t>Δ</m:t>
                        </m:r>
                        <m:r>
                          <a:rPr lang="es-ES" b="0" i="1" smtClean="0">
                            <a:latin typeface="Cambria Math" panose="02040503050406030204" pitchFamily="18" charset="0"/>
                            <a:ea typeface="Cambria Math" panose="02040503050406030204" pitchFamily="18" charset="0"/>
                          </a:rPr>
                          <m:t>𝑡</m:t>
                        </m:r>
                      </m:den>
                    </m:f>
                  </m:oMath>
                </a14:m>
                <a:endParaRPr lang="es-ES" b="0" dirty="0">
                  <a:ea typeface="Cambria Math" panose="02040503050406030204" pitchFamily="18" charset="0"/>
                </a:endParaRPr>
              </a:p>
              <a:p>
                <a:r>
                  <a:rPr lang="es-ES" dirty="0"/>
                  <a:t>Donde </a:t>
                </a:r>
                <a:r>
                  <a:rPr lang="el-GR" dirty="0"/>
                  <a:t>ε</a:t>
                </a:r>
                <a:r>
                  <a:rPr lang="es-ES" dirty="0"/>
                  <a:t>= </a:t>
                </a:r>
                <a:r>
                  <a:rPr lang="es-ES" dirty="0" err="1"/>
                  <a:t>fem</a:t>
                </a:r>
                <a:r>
                  <a:rPr lang="es-ES" dirty="0"/>
                  <a:t> media inducida y Δ</a:t>
                </a:r>
                <a:r>
                  <a:rPr lang="el-GR" dirty="0"/>
                  <a:t>Φ</a:t>
                </a:r>
                <a:r>
                  <a:rPr lang="es-ES" dirty="0"/>
                  <a:t> es el cambio en el flujo magnético durante un espacio de tiempo t.</a:t>
                </a:r>
              </a:p>
              <a:p>
                <a:r>
                  <a:rPr lang="es-ES" i="1" dirty="0"/>
                  <a:t>Un flujo magnético que cambia con una rapidez de un weber por segundo inducirá una </a:t>
                </a:r>
                <a:r>
                  <a:rPr lang="es-ES" i="1" dirty="0" err="1"/>
                  <a:t>fem</a:t>
                </a:r>
                <a:r>
                  <a:rPr lang="es-ES" i="1" dirty="0"/>
                  <a:t> de 1 volt por cada espira del conductor.</a:t>
                </a:r>
              </a:p>
              <a:p>
                <a:endParaRPr lang="es-MX" dirty="0"/>
              </a:p>
            </p:txBody>
          </p:sp>
        </mc:Choice>
        <mc:Fallback xmlns="">
          <p:sp>
            <p:nvSpPr>
              <p:cNvPr id="3" name="Marcador de contenido 2">
                <a:extLst>
                  <a:ext uri="{FF2B5EF4-FFF2-40B4-BE49-F238E27FC236}">
                    <a16:creationId xmlns:a16="http://schemas.microsoft.com/office/drawing/2014/main" id="{1EB869BE-5ABC-4DC4-82B2-CD73E361F9E3}"/>
                  </a:ext>
                </a:extLst>
              </p:cNvPr>
              <p:cNvSpPr>
                <a:spLocks noGrp="1" noRot="1" noChangeAspect="1" noMove="1" noResize="1" noEditPoints="1" noAdjustHandles="1" noChangeArrowheads="1" noChangeShapeType="1" noTextEdit="1"/>
              </p:cNvSpPr>
              <p:nvPr>
                <p:ph idx="1"/>
              </p:nvPr>
            </p:nvSpPr>
            <p:spPr>
              <a:xfrm>
                <a:off x="288758" y="914400"/>
                <a:ext cx="6336631" cy="5560375"/>
              </a:xfrm>
              <a:blipFill>
                <a:blip r:embed="rId2"/>
                <a:stretch>
                  <a:fillRect l="-1250" t="-2522" r="-1923"/>
                </a:stretch>
              </a:blipFill>
            </p:spPr>
            <p:txBody>
              <a:bodyPr/>
              <a:lstStyle/>
              <a:p>
                <a:r>
                  <a:rPr lang="es-MX">
                    <a:noFill/>
                  </a:rPr>
                  <a:t> </a:t>
                </a:r>
              </a:p>
            </p:txBody>
          </p:sp>
        </mc:Fallback>
      </mc:AlternateContent>
      <p:pic>
        <p:nvPicPr>
          <p:cNvPr id="5" name="Imagen 4">
            <a:extLst>
              <a:ext uri="{FF2B5EF4-FFF2-40B4-BE49-F238E27FC236}">
                <a16:creationId xmlns:a16="http://schemas.microsoft.com/office/drawing/2014/main" id="{07B1EF25-295C-455D-94B7-B9C2CFEDF767}"/>
              </a:ext>
            </a:extLst>
          </p:cNvPr>
          <p:cNvPicPr>
            <a:picLocks noChangeAspect="1"/>
          </p:cNvPicPr>
          <p:nvPr/>
        </p:nvPicPr>
        <p:blipFill rotWithShape="1">
          <a:blip r:embed="rId3"/>
          <a:srcRect l="31311" t="23689" r="22816" b="25696"/>
          <a:stretch/>
        </p:blipFill>
        <p:spPr>
          <a:xfrm>
            <a:off x="6792000" y="556765"/>
            <a:ext cx="5400000" cy="3351429"/>
          </a:xfrm>
          <a:prstGeom prst="rect">
            <a:avLst/>
          </a:prstGeom>
        </p:spPr>
      </p:pic>
      <p:pic>
        <p:nvPicPr>
          <p:cNvPr id="6" name="Imagen 5">
            <a:extLst>
              <a:ext uri="{FF2B5EF4-FFF2-40B4-BE49-F238E27FC236}">
                <a16:creationId xmlns:a16="http://schemas.microsoft.com/office/drawing/2014/main" id="{5592EDC8-9CE8-4E14-BB65-1AB2A96AADEC}"/>
              </a:ext>
            </a:extLst>
          </p:cNvPr>
          <p:cNvPicPr>
            <a:picLocks noChangeAspect="1"/>
          </p:cNvPicPr>
          <p:nvPr/>
        </p:nvPicPr>
        <p:blipFill rotWithShape="1">
          <a:blip r:embed="rId4"/>
          <a:srcRect l="29490" t="26621" r="12111" b="25826"/>
          <a:stretch/>
        </p:blipFill>
        <p:spPr>
          <a:xfrm>
            <a:off x="6792000" y="4001294"/>
            <a:ext cx="5400000" cy="2473481"/>
          </a:xfrm>
          <a:prstGeom prst="rect">
            <a:avLst/>
          </a:prstGeom>
        </p:spPr>
      </p:pic>
    </p:spTree>
    <p:extLst>
      <p:ext uri="{BB962C8B-B14F-4D97-AF65-F5344CB8AC3E}">
        <p14:creationId xmlns:p14="http://schemas.microsoft.com/office/powerpoint/2010/main" val="2856467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25FA63D5-FDEA-4DC3-B4A5-2F3B6E18263E}"/>
                  </a:ext>
                </a:extLst>
              </p:cNvPr>
              <p:cNvSpPr>
                <a:spLocks noGrp="1"/>
              </p:cNvSpPr>
              <p:nvPr>
                <p:ph idx="1"/>
              </p:nvPr>
            </p:nvSpPr>
            <p:spPr>
              <a:xfrm>
                <a:off x="224589" y="176463"/>
                <a:ext cx="11839074" cy="6000500"/>
              </a:xfrm>
            </p:spPr>
            <p:txBody>
              <a:bodyPr>
                <a:normAutofit/>
              </a:bodyPr>
              <a:lstStyle/>
              <a:p>
                <a:r>
                  <a:rPr lang="es-ES" dirty="0"/>
                  <a:t>El flujo magnético </a:t>
                </a:r>
                <a:r>
                  <a:rPr lang="el-GR" dirty="0"/>
                  <a:t>Φ</a:t>
                </a:r>
                <a:r>
                  <a:rPr lang="es-ES" dirty="0"/>
                  <a:t> que pasa a través de una espira de área efectiva A está dado por</a:t>
                </a:r>
                <a:r>
                  <a:rPr lang="es-MX" dirty="0"/>
                  <a:t> Φ=BA donde B es la densidad de flujo magnético. Cuando B está en teslas (webers por metro cuadrado) y A está en metros cuadrados, </a:t>
                </a:r>
                <a:r>
                  <a:rPr lang="el-GR" dirty="0"/>
                  <a:t>Φ</a:t>
                </a:r>
                <a:r>
                  <a:rPr lang="es-ES" dirty="0"/>
                  <a:t> se expresa en webers.</a:t>
                </a:r>
              </a:p>
              <a:p>
                <a:r>
                  <a:rPr lang="es-ES" dirty="0"/>
                  <a:t>Un cambio en el flujo puede expresarse principalmente en dos formas:</a:t>
                </a:r>
              </a:p>
              <a:p>
                <a:r>
                  <a:rPr lang="es-ES" dirty="0"/>
                  <a:t>1.- Al cambiar la densidad de flujo B a través de una espira de área A:</a:t>
                </a:r>
              </a:p>
              <a:p>
                <a14:m>
                  <m:oMath xmlns:m="http://schemas.openxmlformats.org/officeDocument/2006/math">
                    <m:r>
                      <m:rPr>
                        <m:sty m:val="p"/>
                      </m:rPr>
                      <a:rPr lang="el-GR" i="1" smtClean="0">
                        <a:latin typeface="Cambria Math" panose="02040503050406030204" pitchFamily="18" charset="0"/>
                        <a:ea typeface="Cambria Math" panose="02040503050406030204" pitchFamily="18" charset="0"/>
                      </a:rPr>
                      <m:t>ΔΦ</m:t>
                    </m:r>
                    <m:r>
                      <a:rPr lang="es-ES" b="0" i="1" smtClean="0">
                        <a:latin typeface="Cambria Math" panose="02040503050406030204" pitchFamily="18" charset="0"/>
                        <a:ea typeface="Cambria Math" panose="02040503050406030204" pitchFamily="18" charset="0"/>
                      </a:rPr>
                      <m:t>=</m:t>
                    </m:r>
                    <m:d>
                      <m:dPr>
                        <m:ctrlPr>
                          <a:rPr lang="es-ES" b="0" i="1" smtClean="0">
                            <a:latin typeface="Cambria Math" panose="02040503050406030204" pitchFamily="18" charset="0"/>
                            <a:ea typeface="Cambria Math" panose="02040503050406030204" pitchFamily="18" charset="0"/>
                          </a:rPr>
                        </m:ctrlPr>
                      </m:dPr>
                      <m:e>
                        <m:r>
                          <m:rPr>
                            <m:sty m:val="p"/>
                          </m:rPr>
                          <a:rPr lang="el-GR" i="1">
                            <a:latin typeface="Cambria Math" panose="02040503050406030204" pitchFamily="18" charset="0"/>
                            <a:ea typeface="Cambria Math" panose="02040503050406030204" pitchFamily="18" charset="0"/>
                          </a:rPr>
                          <m:t>Δ</m:t>
                        </m:r>
                        <m:r>
                          <a:rPr lang="es-ES" b="0" i="1" smtClean="0">
                            <a:latin typeface="Cambria Math" panose="02040503050406030204" pitchFamily="18" charset="0"/>
                            <a:ea typeface="Cambria Math" panose="02040503050406030204" pitchFamily="18" charset="0"/>
                          </a:rPr>
                          <m:t>𝐵</m:t>
                        </m:r>
                      </m:e>
                    </m:d>
                    <m:r>
                      <a:rPr lang="es-ES" b="0" i="1" smtClean="0">
                        <a:latin typeface="Cambria Math" panose="02040503050406030204" pitchFamily="18" charset="0"/>
                        <a:ea typeface="Cambria Math" panose="02040503050406030204" pitchFamily="18" charset="0"/>
                      </a:rPr>
                      <m:t>𝐴</m:t>
                    </m:r>
                  </m:oMath>
                </a14:m>
                <a:endParaRPr lang="es-ES" dirty="0"/>
              </a:p>
              <a:p>
                <a:r>
                  <a:rPr lang="es-ES" dirty="0"/>
                  <a:t>2.- Al cambiar el área efectiva A en un campo magnético de densidad de flujo B constante:</a:t>
                </a:r>
              </a:p>
              <a:p>
                <a14:m>
                  <m:oMath xmlns:m="http://schemas.openxmlformats.org/officeDocument/2006/math">
                    <m:r>
                      <m:rPr>
                        <m:sty m:val="p"/>
                      </m:rPr>
                      <a:rPr lang="el-GR" i="1" smtClean="0">
                        <a:latin typeface="Cambria Math" panose="02040503050406030204" pitchFamily="18" charset="0"/>
                        <a:ea typeface="Cambria Math" panose="02040503050406030204" pitchFamily="18" charset="0"/>
                      </a:rPr>
                      <m:t>ΔΦ</m:t>
                    </m:r>
                    <m:r>
                      <a:rPr lang="es-ES" b="0" i="1" smtClean="0">
                        <a:latin typeface="Cambria Math" panose="02040503050406030204" pitchFamily="18" charset="0"/>
                        <a:ea typeface="Cambria Math" panose="02040503050406030204" pitchFamily="18" charset="0"/>
                      </a:rPr>
                      <m:t>=</m:t>
                    </m:r>
                    <m:r>
                      <a:rPr lang="es-ES" b="0" i="1" smtClean="0">
                        <a:latin typeface="Cambria Math" panose="02040503050406030204" pitchFamily="18" charset="0"/>
                        <a:ea typeface="Cambria Math" panose="02040503050406030204" pitchFamily="18" charset="0"/>
                      </a:rPr>
                      <m:t>𝐵</m:t>
                    </m:r>
                    <m:r>
                      <a:rPr lang="es-ES" b="0" i="1" smtClean="0">
                        <a:latin typeface="Cambria Math" panose="02040503050406030204" pitchFamily="18" charset="0"/>
                        <a:ea typeface="Cambria Math" panose="02040503050406030204" pitchFamily="18" charset="0"/>
                      </a:rPr>
                      <m:t>(</m:t>
                    </m:r>
                    <m:r>
                      <a:rPr lang="es-ES" b="0" i="1" smtClean="0">
                        <a:latin typeface="Cambria Math" panose="02040503050406030204" pitchFamily="18" charset="0"/>
                        <a:ea typeface="Cambria Math" panose="02040503050406030204" pitchFamily="18" charset="0"/>
                      </a:rPr>
                      <m:t>𝐴</m:t>
                    </m:r>
                    <m:r>
                      <a:rPr lang="es-ES" b="0" i="1" smtClean="0">
                        <a:latin typeface="Cambria Math" panose="02040503050406030204" pitchFamily="18" charset="0"/>
                        <a:ea typeface="Cambria Math" panose="02040503050406030204" pitchFamily="18" charset="0"/>
                      </a:rPr>
                      <m:t>)</m:t>
                    </m:r>
                  </m:oMath>
                </a14:m>
                <a:endParaRPr lang="es-ES" dirty="0"/>
              </a:p>
            </p:txBody>
          </p:sp>
        </mc:Choice>
        <mc:Fallback xmlns="">
          <p:sp>
            <p:nvSpPr>
              <p:cNvPr id="3" name="Marcador de contenido 2">
                <a:extLst>
                  <a:ext uri="{FF2B5EF4-FFF2-40B4-BE49-F238E27FC236}">
                    <a16:creationId xmlns:a16="http://schemas.microsoft.com/office/drawing/2014/main" id="{25FA63D5-FDEA-4DC3-B4A5-2F3B6E18263E}"/>
                  </a:ext>
                </a:extLst>
              </p:cNvPr>
              <p:cNvSpPr>
                <a:spLocks noGrp="1" noRot="1" noChangeAspect="1" noMove="1" noResize="1" noEditPoints="1" noAdjustHandles="1" noChangeArrowheads="1" noChangeShapeType="1" noTextEdit="1"/>
              </p:cNvSpPr>
              <p:nvPr>
                <p:ph idx="1"/>
              </p:nvPr>
            </p:nvSpPr>
            <p:spPr>
              <a:xfrm>
                <a:off x="224589" y="176463"/>
                <a:ext cx="11839074" cy="6000500"/>
              </a:xfrm>
              <a:blipFill>
                <a:blip r:embed="rId2"/>
                <a:stretch>
                  <a:fillRect l="-927" t="-1728" r="-1390"/>
                </a:stretch>
              </a:blipFill>
            </p:spPr>
            <p:txBody>
              <a:bodyPr/>
              <a:lstStyle/>
              <a:p>
                <a:r>
                  <a:rPr lang="es-MX">
                    <a:noFill/>
                  </a:rPr>
                  <a:t> </a:t>
                </a:r>
              </a:p>
            </p:txBody>
          </p:sp>
        </mc:Fallback>
      </mc:AlternateContent>
      <p:pic>
        <p:nvPicPr>
          <p:cNvPr id="4" name="Imagen 3">
            <a:extLst>
              <a:ext uri="{FF2B5EF4-FFF2-40B4-BE49-F238E27FC236}">
                <a16:creationId xmlns:a16="http://schemas.microsoft.com/office/drawing/2014/main" id="{3CE60BA8-73D8-4D26-932C-0148B9828E97}"/>
              </a:ext>
            </a:extLst>
          </p:cNvPr>
          <p:cNvPicPr>
            <a:picLocks noChangeAspect="1"/>
          </p:cNvPicPr>
          <p:nvPr/>
        </p:nvPicPr>
        <p:blipFill rotWithShape="1">
          <a:blip r:embed="rId3"/>
          <a:srcRect l="27597" t="22524" r="16168" b="53968"/>
          <a:stretch/>
        </p:blipFill>
        <p:spPr>
          <a:xfrm>
            <a:off x="224589" y="4972239"/>
            <a:ext cx="5123274" cy="1204724"/>
          </a:xfrm>
          <a:prstGeom prst="rect">
            <a:avLst/>
          </a:prstGeom>
        </p:spPr>
      </p:pic>
      <p:pic>
        <p:nvPicPr>
          <p:cNvPr id="5" name="Imagen 4">
            <a:extLst>
              <a:ext uri="{FF2B5EF4-FFF2-40B4-BE49-F238E27FC236}">
                <a16:creationId xmlns:a16="http://schemas.microsoft.com/office/drawing/2014/main" id="{571BF3AA-0EB1-4094-BC4F-F8B2D5C0D0FD}"/>
              </a:ext>
            </a:extLst>
          </p:cNvPr>
          <p:cNvPicPr>
            <a:picLocks noChangeAspect="1"/>
          </p:cNvPicPr>
          <p:nvPr/>
        </p:nvPicPr>
        <p:blipFill rotWithShape="1">
          <a:blip r:embed="rId3"/>
          <a:srcRect l="27597" t="50155" r="13131" b="6537"/>
          <a:stretch/>
        </p:blipFill>
        <p:spPr>
          <a:xfrm>
            <a:off x="5701563" y="4194734"/>
            <a:ext cx="6480000" cy="2663266"/>
          </a:xfrm>
          <a:prstGeom prst="rect">
            <a:avLst/>
          </a:prstGeom>
        </p:spPr>
      </p:pic>
    </p:spTree>
    <p:extLst>
      <p:ext uri="{BB962C8B-B14F-4D97-AF65-F5344CB8AC3E}">
        <p14:creationId xmlns:p14="http://schemas.microsoft.com/office/powerpoint/2010/main" val="5890370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EAB54C-5C15-4EFD-BD47-65A7DD701A7E}"/>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D2A777B8-E271-4832-AB19-4DBD83698EBA}"/>
              </a:ext>
            </a:extLst>
          </p:cNvPr>
          <p:cNvSpPr>
            <a:spLocks noGrp="1"/>
          </p:cNvSpPr>
          <p:nvPr>
            <p:ph idx="1"/>
          </p:nvPr>
        </p:nvSpPr>
        <p:spPr/>
        <p:txBody>
          <a:bodyPr/>
          <a:lstStyle/>
          <a:p>
            <a:endParaRPr lang="es-MX"/>
          </a:p>
        </p:txBody>
      </p:sp>
      <p:pic>
        <p:nvPicPr>
          <p:cNvPr id="4" name="Imagen 3">
            <a:extLst>
              <a:ext uri="{FF2B5EF4-FFF2-40B4-BE49-F238E27FC236}">
                <a16:creationId xmlns:a16="http://schemas.microsoft.com/office/drawing/2014/main" id="{DE7C48F3-ECD2-44AA-93BC-EB66A167D9E1}"/>
              </a:ext>
            </a:extLst>
          </p:cNvPr>
          <p:cNvPicPr>
            <a:picLocks noChangeAspect="1"/>
          </p:cNvPicPr>
          <p:nvPr/>
        </p:nvPicPr>
        <p:blipFill rotWithShape="1">
          <a:blip r:embed="rId2"/>
          <a:srcRect l="23083" t="19806" r="26310" b="60865"/>
          <a:stretch/>
        </p:blipFill>
        <p:spPr>
          <a:xfrm>
            <a:off x="0" y="1"/>
            <a:ext cx="6480000" cy="1392169"/>
          </a:xfrm>
          <a:prstGeom prst="rect">
            <a:avLst/>
          </a:prstGeom>
        </p:spPr>
      </p:pic>
      <p:pic>
        <p:nvPicPr>
          <p:cNvPr id="5" name="Imagen 4">
            <a:extLst>
              <a:ext uri="{FF2B5EF4-FFF2-40B4-BE49-F238E27FC236}">
                <a16:creationId xmlns:a16="http://schemas.microsoft.com/office/drawing/2014/main" id="{2A7E49B2-6A3F-43C5-9D85-75EFAD200F69}"/>
              </a:ext>
            </a:extLst>
          </p:cNvPr>
          <p:cNvPicPr>
            <a:picLocks noChangeAspect="1"/>
          </p:cNvPicPr>
          <p:nvPr/>
        </p:nvPicPr>
        <p:blipFill rotWithShape="1">
          <a:blip r:embed="rId2"/>
          <a:srcRect l="24393" t="56310" r="25000" b="14045"/>
          <a:stretch/>
        </p:blipFill>
        <p:spPr>
          <a:xfrm>
            <a:off x="0" y="1472169"/>
            <a:ext cx="6480000" cy="2135137"/>
          </a:xfrm>
          <a:prstGeom prst="rect">
            <a:avLst/>
          </a:prstGeom>
        </p:spPr>
      </p:pic>
      <p:pic>
        <p:nvPicPr>
          <p:cNvPr id="6" name="Imagen 5">
            <a:extLst>
              <a:ext uri="{FF2B5EF4-FFF2-40B4-BE49-F238E27FC236}">
                <a16:creationId xmlns:a16="http://schemas.microsoft.com/office/drawing/2014/main" id="{5B37497E-1056-447C-B01B-07644A1E2462}"/>
              </a:ext>
            </a:extLst>
          </p:cNvPr>
          <p:cNvPicPr>
            <a:picLocks noChangeAspect="1"/>
          </p:cNvPicPr>
          <p:nvPr/>
        </p:nvPicPr>
        <p:blipFill rotWithShape="1">
          <a:blip r:embed="rId3"/>
          <a:srcRect l="24141" t="27879" r="25078" b="14584"/>
          <a:stretch/>
        </p:blipFill>
        <p:spPr>
          <a:xfrm>
            <a:off x="5712000" y="2728073"/>
            <a:ext cx="6480000" cy="4129927"/>
          </a:xfrm>
          <a:prstGeom prst="rect">
            <a:avLst/>
          </a:prstGeom>
        </p:spPr>
      </p:pic>
    </p:spTree>
    <p:extLst>
      <p:ext uri="{BB962C8B-B14F-4D97-AF65-F5344CB8AC3E}">
        <p14:creationId xmlns:p14="http://schemas.microsoft.com/office/powerpoint/2010/main" val="1621911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6C10DE-78AB-4FD7-A7F3-CB28BB1137D9}"/>
              </a:ext>
            </a:extLst>
          </p:cNvPr>
          <p:cNvSpPr>
            <a:spLocks noGrp="1"/>
          </p:cNvSpPr>
          <p:nvPr>
            <p:ph type="title"/>
          </p:nvPr>
        </p:nvSpPr>
        <p:spPr>
          <a:xfrm>
            <a:off x="114300" y="104560"/>
            <a:ext cx="11239500" cy="819365"/>
          </a:xfrm>
        </p:spPr>
        <p:txBody>
          <a:bodyPr/>
          <a:lstStyle/>
          <a:p>
            <a:r>
              <a:rPr lang="es-ES" dirty="0" err="1"/>
              <a:t>Fem</a:t>
            </a:r>
            <a:r>
              <a:rPr lang="es-ES" dirty="0"/>
              <a:t> inducida por un conductor en movimiento.</a:t>
            </a:r>
            <a:endParaRPr lang="es-MX"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02CB0CB9-7BFB-4446-9FD0-FE8A53840802}"/>
                  </a:ext>
                </a:extLst>
              </p:cNvPr>
              <p:cNvSpPr>
                <a:spLocks noGrp="1"/>
              </p:cNvSpPr>
              <p:nvPr>
                <p:ph idx="1"/>
              </p:nvPr>
            </p:nvSpPr>
            <p:spPr>
              <a:xfrm>
                <a:off x="114300" y="827288"/>
                <a:ext cx="9197700" cy="5349675"/>
              </a:xfrm>
            </p:spPr>
            <p:txBody>
              <a:bodyPr/>
              <a:lstStyle/>
              <a:p>
                <a:r>
                  <a:rPr lang="es-ES" dirty="0"/>
                  <a:t>Imagine que un conductor en movimiento de longitud L se desliza a lo largo de un conductor estacionario en forma de U con una velocidad v. El flujo magnético que penetra la espira aumenta a medida que el área de la espira aumenta. En consecuencia, se induce una </a:t>
                </a:r>
                <a:r>
                  <a:rPr lang="es-ES" dirty="0" err="1"/>
                  <a:t>fem</a:t>
                </a:r>
                <a:r>
                  <a:rPr lang="es-ES" dirty="0"/>
                  <a:t> en el conductor en movimiento, y circula una corriente por la espira.</a:t>
                </a:r>
              </a:p>
              <a:p>
                <a:r>
                  <a:rPr lang="es-ES" dirty="0"/>
                  <a:t>Si la velocidad v del alambre en movimiento tiene una dirección que forma un ángulo θ con el campo B es necesaria una forma más general:</a:t>
                </a:r>
                <a:r>
                  <a:rPr lang="es-MX" dirty="0"/>
                  <a:t> </a:t>
                </a:r>
                <a14:m>
                  <m:oMath xmlns:m="http://schemas.openxmlformats.org/officeDocument/2006/math">
                    <m:r>
                      <a:rPr lang="es-MX" i="1" smtClean="0">
                        <a:latin typeface="Cambria Math" panose="02040503050406030204" pitchFamily="18" charset="0"/>
                        <a:ea typeface="Cambria Math" panose="02040503050406030204" pitchFamily="18" charset="0"/>
                      </a:rPr>
                      <m:t>ℰ</m:t>
                    </m:r>
                    <m:r>
                      <a:rPr lang="es-ES" b="0" i="1" smtClean="0">
                        <a:latin typeface="Cambria Math" panose="02040503050406030204" pitchFamily="18" charset="0"/>
                        <a:ea typeface="Cambria Math" panose="02040503050406030204" pitchFamily="18" charset="0"/>
                      </a:rPr>
                      <m:t>=</m:t>
                    </m:r>
                    <m:r>
                      <a:rPr lang="es-ES" b="0" i="1" smtClean="0">
                        <a:latin typeface="Cambria Math" panose="02040503050406030204" pitchFamily="18" charset="0"/>
                        <a:ea typeface="Cambria Math" panose="02040503050406030204" pitchFamily="18" charset="0"/>
                      </a:rPr>
                      <m:t>𝐵𝐿𝑣𝑠𝑒𝑛</m:t>
                    </m:r>
                    <m:r>
                      <a:rPr lang="es-ES" b="0" i="1" smtClean="0">
                        <a:latin typeface="Cambria Math" panose="02040503050406030204" pitchFamily="18" charset="0"/>
                        <a:ea typeface="Cambria Math" panose="02040503050406030204" pitchFamily="18" charset="0"/>
                      </a:rPr>
                      <m:t>𝜃</m:t>
                    </m:r>
                  </m:oMath>
                </a14:m>
                <a:endParaRPr lang="es-ES" dirty="0"/>
              </a:p>
            </p:txBody>
          </p:sp>
        </mc:Choice>
        <mc:Fallback xmlns="">
          <p:sp>
            <p:nvSpPr>
              <p:cNvPr id="3" name="Marcador de contenido 2">
                <a:extLst>
                  <a:ext uri="{FF2B5EF4-FFF2-40B4-BE49-F238E27FC236}">
                    <a16:creationId xmlns:a16="http://schemas.microsoft.com/office/drawing/2014/main" id="{02CB0CB9-7BFB-4446-9FD0-FE8A53840802}"/>
                  </a:ext>
                </a:extLst>
              </p:cNvPr>
              <p:cNvSpPr>
                <a:spLocks noGrp="1" noRot="1" noChangeAspect="1" noMove="1" noResize="1" noEditPoints="1" noAdjustHandles="1" noChangeArrowheads="1" noChangeShapeType="1" noTextEdit="1"/>
              </p:cNvSpPr>
              <p:nvPr>
                <p:ph idx="1"/>
              </p:nvPr>
            </p:nvSpPr>
            <p:spPr>
              <a:xfrm>
                <a:off x="114300" y="827288"/>
                <a:ext cx="9197700" cy="5349675"/>
              </a:xfrm>
              <a:blipFill>
                <a:blip r:embed="rId2"/>
                <a:stretch>
                  <a:fillRect l="-1193" t="-1938"/>
                </a:stretch>
              </a:blipFill>
            </p:spPr>
            <p:txBody>
              <a:bodyPr/>
              <a:lstStyle/>
              <a:p>
                <a:r>
                  <a:rPr lang="es-MX">
                    <a:noFill/>
                  </a:rPr>
                  <a:t> </a:t>
                </a:r>
              </a:p>
            </p:txBody>
          </p:sp>
        </mc:Fallback>
      </mc:AlternateContent>
      <p:pic>
        <p:nvPicPr>
          <p:cNvPr id="4" name="Imagen 3">
            <a:extLst>
              <a:ext uri="{FF2B5EF4-FFF2-40B4-BE49-F238E27FC236}">
                <a16:creationId xmlns:a16="http://schemas.microsoft.com/office/drawing/2014/main" id="{F95B80D4-2B91-4325-8D07-898633DBB869}"/>
              </a:ext>
            </a:extLst>
          </p:cNvPr>
          <p:cNvPicPr>
            <a:picLocks noChangeAspect="1"/>
          </p:cNvPicPr>
          <p:nvPr/>
        </p:nvPicPr>
        <p:blipFill rotWithShape="1">
          <a:blip r:embed="rId3"/>
          <a:srcRect l="23083" t="34563" r="65558" b="23884"/>
          <a:stretch/>
        </p:blipFill>
        <p:spPr>
          <a:xfrm>
            <a:off x="9312000" y="827288"/>
            <a:ext cx="2880000" cy="5926152"/>
          </a:xfrm>
          <a:prstGeom prst="rect">
            <a:avLst/>
          </a:prstGeom>
        </p:spPr>
      </p:pic>
      <p:pic>
        <p:nvPicPr>
          <p:cNvPr id="5" name="Imagen 4">
            <a:extLst>
              <a:ext uri="{FF2B5EF4-FFF2-40B4-BE49-F238E27FC236}">
                <a16:creationId xmlns:a16="http://schemas.microsoft.com/office/drawing/2014/main" id="{CF170067-0545-4196-886D-0F59B0FFDE35}"/>
              </a:ext>
            </a:extLst>
          </p:cNvPr>
          <p:cNvPicPr>
            <a:picLocks noChangeAspect="1"/>
          </p:cNvPicPr>
          <p:nvPr/>
        </p:nvPicPr>
        <p:blipFill rotWithShape="1">
          <a:blip r:embed="rId4"/>
          <a:srcRect l="23622" t="50000" r="25938" b="31944"/>
          <a:stretch/>
        </p:blipFill>
        <p:spPr>
          <a:xfrm>
            <a:off x="336825" y="4786312"/>
            <a:ext cx="7920000" cy="1594702"/>
          </a:xfrm>
          <a:prstGeom prst="rect">
            <a:avLst/>
          </a:prstGeom>
        </p:spPr>
      </p:pic>
    </p:spTree>
    <p:extLst>
      <p:ext uri="{BB962C8B-B14F-4D97-AF65-F5344CB8AC3E}">
        <p14:creationId xmlns:p14="http://schemas.microsoft.com/office/powerpoint/2010/main" val="35607602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CFFEE81-AFA4-4E13-BB96-821614594191}"/>
              </a:ext>
            </a:extLst>
          </p:cNvPr>
          <p:cNvPicPr>
            <a:picLocks noChangeAspect="1"/>
          </p:cNvPicPr>
          <p:nvPr/>
        </p:nvPicPr>
        <p:blipFill rotWithShape="1">
          <a:blip r:embed="rId2"/>
          <a:srcRect l="35607" t="22654" r="24927" b="29838"/>
          <a:stretch/>
        </p:blipFill>
        <p:spPr>
          <a:xfrm>
            <a:off x="6693763" y="3135022"/>
            <a:ext cx="5498237" cy="3722977"/>
          </a:xfrm>
          <a:prstGeom prst="rect">
            <a:avLst/>
          </a:prstGeom>
        </p:spPr>
      </p:pic>
      <p:sp>
        <p:nvSpPr>
          <p:cNvPr id="2" name="Título 1">
            <a:extLst>
              <a:ext uri="{FF2B5EF4-FFF2-40B4-BE49-F238E27FC236}">
                <a16:creationId xmlns:a16="http://schemas.microsoft.com/office/drawing/2014/main" id="{0F5A47E5-B886-4505-9AB8-8D02595ECD09}"/>
              </a:ext>
            </a:extLst>
          </p:cNvPr>
          <p:cNvSpPr>
            <a:spLocks noGrp="1"/>
          </p:cNvSpPr>
          <p:nvPr>
            <p:ph type="title"/>
          </p:nvPr>
        </p:nvSpPr>
        <p:spPr>
          <a:xfrm>
            <a:off x="838200" y="152061"/>
            <a:ext cx="10515600" cy="877749"/>
          </a:xfrm>
        </p:spPr>
        <p:txBody>
          <a:bodyPr/>
          <a:lstStyle/>
          <a:p>
            <a:r>
              <a:rPr lang="es-ES" dirty="0"/>
              <a:t>Ley de Lenz.</a:t>
            </a:r>
            <a:endParaRPr lang="es-MX" dirty="0"/>
          </a:p>
        </p:txBody>
      </p:sp>
      <p:sp>
        <p:nvSpPr>
          <p:cNvPr id="3" name="Marcador de contenido 2">
            <a:extLst>
              <a:ext uri="{FF2B5EF4-FFF2-40B4-BE49-F238E27FC236}">
                <a16:creationId xmlns:a16="http://schemas.microsoft.com/office/drawing/2014/main" id="{9CCA9548-9A10-41B5-924C-BE71E1237DB1}"/>
              </a:ext>
            </a:extLst>
          </p:cNvPr>
          <p:cNvSpPr>
            <a:spLocks noGrp="1"/>
          </p:cNvSpPr>
          <p:nvPr>
            <p:ph idx="1"/>
          </p:nvPr>
        </p:nvSpPr>
        <p:spPr>
          <a:xfrm>
            <a:off x="363984" y="1029810"/>
            <a:ext cx="7776839" cy="5147153"/>
          </a:xfrm>
        </p:spPr>
        <p:txBody>
          <a:bodyPr/>
          <a:lstStyle/>
          <a:p>
            <a:r>
              <a:rPr lang="es-ES" b="1" i="1" dirty="0"/>
              <a:t>Ley de Lenz: </a:t>
            </a:r>
            <a:r>
              <a:rPr lang="es-ES" i="1" dirty="0"/>
              <a:t>Una corriente inducida fluirá en una dirección tal que por medio de su campo magnético se opondrá al movimiento del campo magnético que la produce.</a:t>
            </a:r>
          </a:p>
          <a:p>
            <a:r>
              <a:rPr lang="es-ES" b="1" i="1" dirty="0"/>
              <a:t>Regla de Fleming: </a:t>
            </a:r>
            <a:r>
              <a:rPr lang="es-ES" i="1" dirty="0"/>
              <a:t>Si el pulgar, el dedo índice y el dedo medio de la mano derecha se colocan en ángulo recto entre sí, apuntando con el pulgar en la dirección en la que se mueve el conductor, y apuntando con el índice en la dirección del campo (N a S), el dedo medio apuntará en la dirección convencional de la corriente inducida.</a:t>
            </a:r>
            <a:endParaRPr lang="es-ES" b="1" i="1" dirty="0"/>
          </a:p>
          <a:p>
            <a:endParaRPr lang="es-MX" b="1" i="1" dirty="0"/>
          </a:p>
        </p:txBody>
      </p:sp>
    </p:spTree>
    <p:extLst>
      <p:ext uri="{BB962C8B-B14F-4D97-AF65-F5344CB8AC3E}">
        <p14:creationId xmlns:p14="http://schemas.microsoft.com/office/powerpoint/2010/main" val="25168934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37DEF0-8488-409D-A35E-109A9C4A22F7}"/>
              </a:ext>
            </a:extLst>
          </p:cNvPr>
          <p:cNvSpPr>
            <a:spLocks noGrp="1"/>
          </p:cNvSpPr>
          <p:nvPr>
            <p:ph type="title"/>
          </p:nvPr>
        </p:nvSpPr>
        <p:spPr/>
        <p:txBody>
          <a:bodyPr/>
          <a:lstStyle/>
          <a:p>
            <a:r>
              <a:rPr lang="es-ES" dirty="0"/>
              <a:t>Temario.</a:t>
            </a:r>
            <a:endParaRPr lang="es-MX" dirty="0"/>
          </a:p>
        </p:txBody>
      </p:sp>
      <p:sp>
        <p:nvSpPr>
          <p:cNvPr id="3" name="Marcador de contenido 2">
            <a:extLst>
              <a:ext uri="{FF2B5EF4-FFF2-40B4-BE49-F238E27FC236}">
                <a16:creationId xmlns:a16="http://schemas.microsoft.com/office/drawing/2014/main" id="{27BD8898-BA0D-4363-9FC7-32E1A32A56E8}"/>
              </a:ext>
            </a:extLst>
          </p:cNvPr>
          <p:cNvSpPr>
            <a:spLocks noGrp="1"/>
          </p:cNvSpPr>
          <p:nvPr>
            <p:ph idx="1"/>
          </p:nvPr>
        </p:nvSpPr>
        <p:spPr/>
        <p:txBody>
          <a:bodyPr>
            <a:normAutofit fontScale="85000" lnSpcReduction="20000"/>
          </a:bodyPr>
          <a:lstStyle/>
          <a:p>
            <a:r>
              <a:rPr lang="es-ES" dirty="0"/>
              <a:t>03 DE MAYO. </a:t>
            </a:r>
          </a:p>
          <a:p>
            <a:pPr marL="0" indent="0">
              <a:buNone/>
            </a:pPr>
            <a:r>
              <a:rPr lang="es-ES" dirty="0"/>
              <a:t>-ENCUADRE, FORMACIÓN DE EQUIPOS Y ORGANIZACIÓN.</a:t>
            </a:r>
          </a:p>
          <a:p>
            <a:r>
              <a:rPr lang="es-ES" b="1" dirty="0"/>
              <a:t>03 DE MAYO-14 DE MAYO. </a:t>
            </a:r>
            <a:r>
              <a:rPr lang="es-ES" b="1" dirty="0">
                <a:solidFill>
                  <a:srgbClr val="FF0000"/>
                </a:solidFill>
              </a:rPr>
              <a:t>EXAMEN 14-16 DE MAYO.</a:t>
            </a:r>
          </a:p>
          <a:p>
            <a:pPr marL="0" indent="0">
              <a:buNone/>
            </a:pPr>
            <a:r>
              <a:rPr lang="es-ES" dirty="0"/>
              <a:t>-BLOQUE I:</a:t>
            </a:r>
          </a:p>
          <a:p>
            <a:r>
              <a:rPr lang="es-MX" dirty="0"/>
              <a:t>Movimiento uniformemente acelerado.</a:t>
            </a:r>
          </a:p>
          <a:p>
            <a:r>
              <a:rPr lang="es-MX" dirty="0"/>
              <a:t>Segunda Ley de Newton.</a:t>
            </a:r>
          </a:p>
          <a:p>
            <a:r>
              <a:rPr lang="es-MX" dirty="0"/>
              <a:t>Movimiento circular uniforme.</a:t>
            </a:r>
          </a:p>
          <a:p>
            <a:pPr marL="0" indent="0">
              <a:buNone/>
            </a:pPr>
            <a:r>
              <a:rPr lang="es-MX" dirty="0"/>
              <a:t>-BLOQUE II:</a:t>
            </a:r>
          </a:p>
          <a:p>
            <a:r>
              <a:rPr lang="es-MX" dirty="0"/>
              <a:t>Movimiento ondulatorio.</a:t>
            </a:r>
          </a:p>
          <a:p>
            <a:r>
              <a:rPr lang="es-MX" dirty="0"/>
              <a:t>Sonido.</a:t>
            </a:r>
          </a:p>
          <a:p>
            <a:r>
              <a:rPr lang="es-MX" dirty="0"/>
              <a:t>Luz (Espectro electromagnético y fenómenos de la luz).</a:t>
            </a:r>
          </a:p>
        </p:txBody>
      </p:sp>
    </p:spTree>
    <p:extLst>
      <p:ext uri="{BB962C8B-B14F-4D97-AF65-F5344CB8AC3E}">
        <p14:creationId xmlns:p14="http://schemas.microsoft.com/office/powerpoint/2010/main" val="3864180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E5059C-3AA1-40BA-887B-839DD2EE5708}"/>
              </a:ext>
            </a:extLst>
          </p:cNvPr>
          <p:cNvSpPr>
            <a:spLocks noGrp="1"/>
          </p:cNvSpPr>
          <p:nvPr>
            <p:ph type="title"/>
          </p:nvPr>
        </p:nvSpPr>
        <p:spPr/>
        <p:txBody>
          <a:bodyPr/>
          <a:lstStyle/>
          <a:p>
            <a:r>
              <a:rPr lang="es-ES" dirty="0"/>
              <a:t>Relatividad.</a:t>
            </a:r>
            <a:endParaRPr lang="es-MX" dirty="0"/>
          </a:p>
        </p:txBody>
      </p:sp>
      <p:sp>
        <p:nvSpPr>
          <p:cNvPr id="3" name="Marcador de contenido 2">
            <a:extLst>
              <a:ext uri="{FF2B5EF4-FFF2-40B4-BE49-F238E27FC236}">
                <a16:creationId xmlns:a16="http://schemas.microsoft.com/office/drawing/2014/main" id="{E707B35D-DB5E-455B-ABBC-927A437B15DB}"/>
              </a:ext>
            </a:extLst>
          </p:cNvPr>
          <p:cNvSpPr>
            <a:spLocks noGrp="1"/>
          </p:cNvSpPr>
          <p:nvPr>
            <p:ph idx="1"/>
          </p:nvPr>
        </p:nvSpPr>
        <p:spPr/>
        <p:txBody>
          <a:bodyPr>
            <a:normAutofit fontScale="92500" lnSpcReduction="20000"/>
          </a:bodyPr>
          <a:lstStyle/>
          <a:p>
            <a:r>
              <a:rPr lang="es-ES" dirty="0"/>
              <a:t>La teoría espacial de la relatividad, publicada en 1905, se basa en dos postulados. El primero establece que cada objeto está en movimiento en relación con algo, que no existe el reposo absoluto. </a:t>
            </a:r>
            <a:r>
              <a:rPr lang="es-ES" i="1" dirty="0"/>
              <a:t>Es imposible pensar en algo que esté en reposo absoluto; un objeto está en reposo (o en movimiento) únicamente en relación con algún punto de referencia específico.</a:t>
            </a:r>
          </a:p>
          <a:p>
            <a:r>
              <a:rPr lang="es-ES" b="1" i="1" dirty="0"/>
              <a:t>Primer postulado: Las leyes de la física son las mismas para todos los marcos de referencia que se muevan a una velocidad constante unos respecto de otros.</a:t>
            </a:r>
          </a:p>
          <a:p>
            <a:r>
              <a:rPr lang="es-MX" b="1" i="1" dirty="0"/>
              <a:t>Segundo postulado: La velocidad de la luz en el vacío (c) es constante para todos los observadores, independientemente de su estado de movimiento.</a:t>
            </a:r>
          </a:p>
          <a:p>
            <a:r>
              <a:rPr lang="es-MX" b="1" i="1" dirty="0"/>
              <a:t>C=3x10</a:t>
            </a:r>
            <a:r>
              <a:rPr lang="es-MX" b="1" i="1" baseline="30000" dirty="0"/>
              <a:t>8</a:t>
            </a:r>
            <a:r>
              <a:rPr lang="es-MX" b="1" i="1" dirty="0"/>
              <a:t> m/s</a:t>
            </a:r>
          </a:p>
        </p:txBody>
      </p:sp>
    </p:spTree>
    <p:extLst>
      <p:ext uri="{BB962C8B-B14F-4D97-AF65-F5344CB8AC3E}">
        <p14:creationId xmlns:p14="http://schemas.microsoft.com/office/powerpoint/2010/main" val="624036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17E86A-EB01-4959-A6C9-C34355C06BAA}"/>
              </a:ext>
            </a:extLst>
          </p:cNvPr>
          <p:cNvSpPr>
            <a:spLocks noGrp="1"/>
          </p:cNvSpPr>
          <p:nvPr>
            <p:ph type="title"/>
          </p:nvPr>
        </p:nvSpPr>
        <p:spPr/>
        <p:txBody>
          <a:bodyPr/>
          <a:lstStyle/>
          <a:p>
            <a:r>
              <a:rPr lang="es-ES" dirty="0"/>
              <a:t>Longitud, masa y tiempos relativos.</a:t>
            </a:r>
            <a:endParaRPr lang="es-MX"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1308B8F9-1419-4A91-92A2-DB3B880B963E}"/>
                  </a:ext>
                </a:extLst>
              </p:cNvPr>
              <p:cNvSpPr>
                <a:spLocks noGrp="1"/>
              </p:cNvSpPr>
              <p:nvPr>
                <p:ph idx="1"/>
              </p:nvPr>
            </p:nvSpPr>
            <p:spPr/>
            <p:txBody>
              <a:bodyPr>
                <a:normAutofit fontScale="92500" lnSpcReduction="20000"/>
              </a:bodyPr>
              <a:lstStyle/>
              <a:p>
                <a:r>
                  <a:rPr lang="es-ES" dirty="0"/>
                  <a:t>Antes de Einstein, los físicos siempre habían considerado la masa y la energía como cantidades separadas, que era preciso conservar en forma independiente. En la actualidad la masa y la energía deben considerarse como diferentes maneras de expresar la misma cantidad.</a:t>
                </a:r>
              </a:p>
              <a:p>
                <a:r>
                  <a:rPr lang="es-ES" dirty="0"/>
                  <a:t>Einstein encontró que el factor de conversión es igual al cuadrado de la velocidad de la luz.</a:t>
                </a:r>
              </a:p>
              <a:p>
                <a14:m>
                  <m:oMath xmlns:m="http://schemas.openxmlformats.org/officeDocument/2006/math">
                    <m:r>
                      <a:rPr lang="es-ES" b="0" i="1" smtClean="0">
                        <a:latin typeface="Cambria Math" panose="02040503050406030204" pitchFamily="18" charset="0"/>
                      </a:rPr>
                      <m:t>𝐸</m:t>
                    </m:r>
                    <m:r>
                      <a:rPr lang="es-ES" b="0" i="1" smtClean="0">
                        <a:latin typeface="Cambria Math" panose="02040503050406030204" pitchFamily="18" charset="0"/>
                      </a:rPr>
                      <m:t>=</m:t>
                    </m:r>
                    <m:r>
                      <a:rPr lang="es-ES" b="0" i="1" smtClean="0">
                        <a:latin typeface="Cambria Math" panose="02040503050406030204" pitchFamily="18" charset="0"/>
                      </a:rPr>
                      <m:t>𝑚</m:t>
                    </m:r>
                    <m:sSup>
                      <m:sSupPr>
                        <m:ctrlPr>
                          <a:rPr lang="es-ES" b="0" i="1" smtClean="0">
                            <a:latin typeface="Cambria Math" panose="02040503050406030204" pitchFamily="18" charset="0"/>
                          </a:rPr>
                        </m:ctrlPr>
                      </m:sSupPr>
                      <m:e>
                        <m:r>
                          <a:rPr lang="es-ES" b="0" i="1" smtClean="0">
                            <a:latin typeface="Cambria Math" panose="02040503050406030204" pitchFamily="18" charset="0"/>
                          </a:rPr>
                          <m:t>𝑐</m:t>
                        </m:r>
                      </m:e>
                      <m:sup>
                        <m:r>
                          <a:rPr lang="es-ES" b="0" i="1" smtClean="0">
                            <a:latin typeface="Cambria Math" panose="02040503050406030204" pitchFamily="18" charset="0"/>
                          </a:rPr>
                          <m:t>2</m:t>
                        </m:r>
                      </m:sup>
                    </m:sSup>
                  </m:oMath>
                </a14:m>
                <a:endParaRPr lang="es-MX" dirty="0"/>
              </a:p>
              <a:p>
                <a:r>
                  <a:rPr lang="es-MX" dirty="0"/>
                  <a:t>Donde m representa la masa relativística. Esta es la forma más general de expresar la energía total de una partícula.</a:t>
                </a:r>
              </a:p>
              <a:p>
                <a:r>
                  <a:rPr lang="es-MX" dirty="0"/>
                  <a:t>La expresión más general para la energía cinética de una partícula debe tener en cuenta los efectos de la relatividad.</a:t>
                </a:r>
              </a:p>
              <a:p>
                <a14:m>
                  <m:oMath xmlns:m="http://schemas.openxmlformats.org/officeDocument/2006/math">
                    <m:sSub>
                      <m:sSubPr>
                        <m:ctrlPr>
                          <a:rPr lang="es-MX" i="1" smtClean="0">
                            <a:latin typeface="Cambria Math" panose="02040503050406030204" pitchFamily="18" charset="0"/>
                          </a:rPr>
                        </m:ctrlPr>
                      </m:sSubPr>
                      <m:e>
                        <m:r>
                          <a:rPr lang="es-ES" b="0" i="1" smtClean="0">
                            <a:latin typeface="Cambria Math" panose="02040503050406030204" pitchFamily="18" charset="0"/>
                          </a:rPr>
                          <m:t>𝐸</m:t>
                        </m:r>
                      </m:e>
                      <m:sub>
                        <m:r>
                          <a:rPr lang="es-ES" b="0" i="1" smtClean="0">
                            <a:latin typeface="Cambria Math" panose="02040503050406030204" pitchFamily="18" charset="0"/>
                          </a:rPr>
                          <m:t>𝐾</m:t>
                        </m:r>
                      </m:sub>
                    </m:sSub>
                    <m:r>
                      <a:rPr lang="es-ES" b="0" i="1" smtClean="0">
                        <a:latin typeface="Cambria Math" panose="02040503050406030204" pitchFamily="18" charset="0"/>
                      </a:rPr>
                      <m:t>=(</m:t>
                    </m:r>
                    <m:r>
                      <a:rPr lang="es-ES" b="0" i="1" smtClean="0">
                        <a:latin typeface="Cambria Math" panose="02040503050406030204" pitchFamily="18" charset="0"/>
                      </a:rPr>
                      <m:t>𝑚</m:t>
                    </m:r>
                    <m:r>
                      <a:rPr lang="es-ES" b="0" i="1" smtClean="0">
                        <a:latin typeface="Cambria Math" panose="02040503050406030204" pitchFamily="18" charset="0"/>
                      </a:rPr>
                      <m:t>−</m:t>
                    </m:r>
                    <m:sSub>
                      <m:sSubPr>
                        <m:ctrlPr>
                          <a:rPr lang="es-ES" b="0" i="1" smtClean="0">
                            <a:latin typeface="Cambria Math" panose="02040503050406030204" pitchFamily="18" charset="0"/>
                          </a:rPr>
                        </m:ctrlPr>
                      </m:sSubPr>
                      <m:e>
                        <m:r>
                          <a:rPr lang="es-ES" b="0" i="1" smtClean="0">
                            <a:latin typeface="Cambria Math" panose="02040503050406030204" pitchFamily="18" charset="0"/>
                          </a:rPr>
                          <m:t>𝑚</m:t>
                        </m:r>
                      </m:e>
                      <m:sub>
                        <m:r>
                          <a:rPr lang="es-ES" b="0" i="1" smtClean="0">
                            <a:latin typeface="Cambria Math" panose="02040503050406030204" pitchFamily="18" charset="0"/>
                          </a:rPr>
                          <m:t>0</m:t>
                        </m:r>
                      </m:sub>
                    </m:sSub>
                    <m:r>
                      <a:rPr lang="es-ES" b="0" i="1" smtClean="0">
                        <a:latin typeface="Cambria Math" panose="02040503050406030204" pitchFamily="18" charset="0"/>
                      </a:rPr>
                      <m:t>)</m:t>
                    </m:r>
                    <m:sSup>
                      <m:sSupPr>
                        <m:ctrlPr>
                          <a:rPr lang="es-ES" b="0" i="1" smtClean="0">
                            <a:latin typeface="Cambria Math" panose="02040503050406030204" pitchFamily="18" charset="0"/>
                          </a:rPr>
                        </m:ctrlPr>
                      </m:sSupPr>
                      <m:e>
                        <m:r>
                          <a:rPr lang="es-ES" b="0" i="1" smtClean="0">
                            <a:latin typeface="Cambria Math" panose="02040503050406030204" pitchFamily="18" charset="0"/>
                          </a:rPr>
                          <m:t>𝑐</m:t>
                        </m:r>
                      </m:e>
                      <m:sup>
                        <m:r>
                          <a:rPr lang="es-ES" b="0" i="1" smtClean="0">
                            <a:latin typeface="Cambria Math" panose="02040503050406030204" pitchFamily="18" charset="0"/>
                          </a:rPr>
                          <m:t>2</m:t>
                        </m:r>
                      </m:sup>
                    </m:sSup>
                  </m:oMath>
                </a14:m>
                <a:endParaRPr lang="es-MX" dirty="0"/>
              </a:p>
            </p:txBody>
          </p:sp>
        </mc:Choice>
        <mc:Fallback xmlns="">
          <p:sp>
            <p:nvSpPr>
              <p:cNvPr id="3" name="Marcador de contenido 2">
                <a:extLst>
                  <a:ext uri="{FF2B5EF4-FFF2-40B4-BE49-F238E27FC236}">
                    <a16:creationId xmlns:a16="http://schemas.microsoft.com/office/drawing/2014/main" id="{1308B8F9-1419-4A91-92A2-DB3B880B963E}"/>
                  </a:ext>
                </a:extLst>
              </p:cNvPr>
              <p:cNvSpPr>
                <a:spLocks noGrp="1" noRot="1" noChangeAspect="1" noMove="1" noResize="1" noEditPoints="1" noAdjustHandles="1" noChangeArrowheads="1" noChangeShapeType="1" noTextEdit="1"/>
              </p:cNvSpPr>
              <p:nvPr>
                <p:ph idx="1"/>
              </p:nvPr>
            </p:nvSpPr>
            <p:spPr>
              <a:blipFill>
                <a:blip r:embed="rId2"/>
                <a:stretch>
                  <a:fillRect l="-928" t="-3501"/>
                </a:stretch>
              </a:blipFill>
            </p:spPr>
            <p:txBody>
              <a:bodyPr/>
              <a:lstStyle/>
              <a:p>
                <a:r>
                  <a:rPr lang="es-MX">
                    <a:noFill/>
                  </a:rPr>
                  <a:t> </a:t>
                </a:r>
              </a:p>
            </p:txBody>
          </p:sp>
        </mc:Fallback>
      </mc:AlternateContent>
    </p:spTree>
    <p:extLst>
      <p:ext uri="{BB962C8B-B14F-4D97-AF65-F5344CB8AC3E}">
        <p14:creationId xmlns:p14="http://schemas.microsoft.com/office/powerpoint/2010/main" val="3899888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F2942C-32D3-4D22-B2A4-96ED4A87A97D}"/>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7195EFC8-5FA7-4A18-ACEF-36CBD4A0AE2F}"/>
              </a:ext>
            </a:extLst>
          </p:cNvPr>
          <p:cNvSpPr>
            <a:spLocks noGrp="1"/>
          </p:cNvSpPr>
          <p:nvPr>
            <p:ph idx="1"/>
          </p:nvPr>
        </p:nvSpPr>
        <p:spPr/>
        <p:txBody>
          <a:bodyPr/>
          <a:lstStyle/>
          <a:p>
            <a:endParaRPr lang="es-MX"/>
          </a:p>
        </p:txBody>
      </p:sp>
      <p:pic>
        <p:nvPicPr>
          <p:cNvPr id="4" name="Imagen 3">
            <a:extLst>
              <a:ext uri="{FF2B5EF4-FFF2-40B4-BE49-F238E27FC236}">
                <a16:creationId xmlns:a16="http://schemas.microsoft.com/office/drawing/2014/main" id="{16785E7D-6151-4C31-9523-121E65DBF865}"/>
              </a:ext>
            </a:extLst>
          </p:cNvPr>
          <p:cNvPicPr>
            <a:picLocks noChangeAspect="1"/>
          </p:cNvPicPr>
          <p:nvPr/>
        </p:nvPicPr>
        <p:blipFill rotWithShape="1">
          <a:blip r:embed="rId2"/>
          <a:srcRect l="8438" t="16251" r="12110" b="6804"/>
          <a:stretch/>
        </p:blipFill>
        <p:spPr>
          <a:xfrm>
            <a:off x="2496000" y="1467937"/>
            <a:ext cx="7200000" cy="3922125"/>
          </a:xfrm>
          <a:prstGeom prst="rect">
            <a:avLst/>
          </a:prstGeom>
        </p:spPr>
      </p:pic>
    </p:spTree>
    <p:extLst>
      <p:ext uri="{BB962C8B-B14F-4D97-AF65-F5344CB8AC3E}">
        <p14:creationId xmlns:p14="http://schemas.microsoft.com/office/powerpoint/2010/main" val="6344961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84A5A1-6061-4E32-9E51-C7FF9AB0D060}"/>
              </a:ext>
            </a:extLst>
          </p:cNvPr>
          <p:cNvSpPr>
            <a:spLocks noGrp="1"/>
          </p:cNvSpPr>
          <p:nvPr>
            <p:ph type="title"/>
          </p:nvPr>
        </p:nvSpPr>
        <p:spPr/>
        <p:txBody>
          <a:bodyPr/>
          <a:lstStyle/>
          <a:p>
            <a:r>
              <a:rPr lang="es-ES" dirty="0"/>
              <a:t>Teoría cuántica y el efecto fotoeléctrico.</a:t>
            </a:r>
            <a:endParaRPr lang="es-MX"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E864B090-CA5D-4781-B686-4574410CCEB0}"/>
                  </a:ext>
                </a:extLst>
              </p:cNvPr>
              <p:cNvSpPr>
                <a:spLocks noGrp="1"/>
              </p:cNvSpPr>
              <p:nvPr>
                <p:ph idx="1"/>
              </p:nvPr>
            </p:nvSpPr>
            <p:spPr/>
            <p:txBody>
              <a:bodyPr/>
              <a:lstStyle/>
              <a:p>
                <a:r>
                  <a:rPr lang="es-ES" dirty="0"/>
                  <a:t>En un intento de hacer concordar el experimento con la teoría, Max Planck postuló que la energía electromagnética es absorbida o emitida en paquetes discretos, conocidos como cuantos.</a:t>
                </a:r>
              </a:p>
              <a:p>
                <a:r>
                  <a:rPr lang="es-ES" dirty="0"/>
                  <a:t>La energía de dichos cuantos, o fotones, es proporcional a la frecuencia de la radiación.</a:t>
                </a:r>
              </a:p>
              <a:p>
                <a:r>
                  <a:rPr lang="es-ES" b="1" i="1" dirty="0"/>
                  <a:t>La ecuación de Planck:</a:t>
                </a:r>
              </a:p>
              <a:p>
                <a14:m>
                  <m:oMath xmlns:m="http://schemas.openxmlformats.org/officeDocument/2006/math">
                    <m:r>
                      <a:rPr lang="es-ES" b="0" i="1" smtClean="0">
                        <a:latin typeface="Cambria Math" panose="02040503050406030204" pitchFamily="18" charset="0"/>
                      </a:rPr>
                      <m:t>𝐸</m:t>
                    </m:r>
                    <m:r>
                      <a:rPr lang="es-ES" b="0" i="1" smtClean="0">
                        <a:latin typeface="Cambria Math" panose="02040503050406030204" pitchFamily="18" charset="0"/>
                      </a:rPr>
                      <m:t>=</m:t>
                    </m:r>
                    <m:r>
                      <a:rPr lang="es-ES" b="0" i="1" smtClean="0">
                        <a:latin typeface="Cambria Math" panose="02040503050406030204" pitchFamily="18" charset="0"/>
                      </a:rPr>
                      <m:t>h𝑓</m:t>
                    </m:r>
                  </m:oMath>
                </a14:m>
                <a:endParaRPr lang="es-MX" i="1" dirty="0"/>
              </a:p>
              <a:p>
                <a:r>
                  <a:rPr lang="es-MX" i="1" dirty="0"/>
                  <a:t>Donde h es la constante de Planck</a:t>
                </a:r>
              </a:p>
              <a:p>
                <a:r>
                  <a:rPr lang="es-MX" i="1" dirty="0"/>
                  <a:t>h=6.63x10</a:t>
                </a:r>
                <a:r>
                  <a:rPr lang="es-MX" i="1" baseline="30000" dirty="0"/>
                  <a:t>-34</a:t>
                </a:r>
                <a:r>
                  <a:rPr lang="es-MX" i="1" dirty="0"/>
                  <a:t> </a:t>
                </a:r>
                <a:r>
                  <a:rPr lang="es-MX" i="1" dirty="0" err="1"/>
                  <a:t>J∙s</a:t>
                </a:r>
                <a:endParaRPr lang="es-MX" i="1" dirty="0"/>
              </a:p>
            </p:txBody>
          </p:sp>
        </mc:Choice>
        <mc:Fallback xmlns="">
          <p:sp>
            <p:nvSpPr>
              <p:cNvPr id="3" name="Marcador de contenido 2">
                <a:extLst>
                  <a:ext uri="{FF2B5EF4-FFF2-40B4-BE49-F238E27FC236}">
                    <a16:creationId xmlns:a16="http://schemas.microsoft.com/office/drawing/2014/main" id="{E864B090-CA5D-4781-B686-4574410CCEB0}"/>
                  </a:ext>
                </a:extLst>
              </p:cNvPr>
              <p:cNvSpPr>
                <a:spLocks noGrp="1" noRot="1" noChangeAspect="1" noMove="1" noResize="1" noEditPoints="1" noAdjustHandles="1" noChangeArrowheads="1" noChangeShapeType="1" noTextEdit="1"/>
              </p:cNvSpPr>
              <p:nvPr>
                <p:ph idx="1"/>
              </p:nvPr>
            </p:nvSpPr>
            <p:spPr>
              <a:blipFill>
                <a:blip r:embed="rId2"/>
                <a:stretch>
                  <a:fillRect l="-1043" t="-2241" b="-140"/>
                </a:stretch>
              </a:blipFill>
            </p:spPr>
            <p:txBody>
              <a:bodyPr/>
              <a:lstStyle/>
              <a:p>
                <a:r>
                  <a:rPr lang="es-MX">
                    <a:noFill/>
                  </a:rPr>
                  <a:t> </a:t>
                </a:r>
              </a:p>
            </p:txBody>
          </p:sp>
        </mc:Fallback>
      </mc:AlternateContent>
    </p:spTree>
    <p:extLst>
      <p:ext uri="{BB962C8B-B14F-4D97-AF65-F5344CB8AC3E}">
        <p14:creationId xmlns:p14="http://schemas.microsoft.com/office/powerpoint/2010/main" val="28187491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7321B54C-42D8-493D-8481-12B077CE0D19}"/>
                  </a:ext>
                </a:extLst>
              </p:cNvPr>
              <p:cNvSpPr>
                <a:spLocks noGrp="1"/>
              </p:cNvSpPr>
              <p:nvPr>
                <p:ph idx="1"/>
              </p:nvPr>
            </p:nvSpPr>
            <p:spPr>
              <a:xfrm>
                <a:off x="256673" y="3609473"/>
                <a:ext cx="11470105" cy="3015915"/>
              </a:xfrm>
            </p:spPr>
            <p:txBody>
              <a:bodyPr>
                <a:normAutofit lnSpcReduction="10000"/>
              </a:bodyPr>
              <a:lstStyle/>
              <a:p>
                <a:r>
                  <a:rPr lang="es-ES" dirty="0"/>
                  <a:t>Einstein usó la ecuación de Planck para explicar el efecto fotoeléctrico. En su razonamiento supuso que si la luz es emitida en forma de fotones de energía </a:t>
                </a:r>
                <a:r>
                  <a:rPr lang="es-ES" dirty="0" err="1"/>
                  <a:t>hf</a:t>
                </a:r>
                <a:r>
                  <a:rPr lang="es-ES" dirty="0"/>
                  <a:t>, también debe propagarse como fotones.</a:t>
                </a:r>
              </a:p>
              <a:p>
                <a:r>
                  <a:rPr lang="es-ES" dirty="0"/>
                  <a:t>Es necesario emplear por lo menos una cantidad de energía W para expulsar el electrón del metal. El término W se llama función de trabajo de la superficie.</a:t>
                </a:r>
              </a:p>
              <a:p>
                <a14:m>
                  <m:oMath xmlns:m="http://schemas.openxmlformats.org/officeDocument/2006/math">
                    <m:sSub>
                      <m:sSubPr>
                        <m:ctrlPr>
                          <a:rPr lang="es-MX" b="1" i="1" smtClean="0">
                            <a:latin typeface="Cambria Math" panose="02040503050406030204" pitchFamily="18" charset="0"/>
                          </a:rPr>
                        </m:ctrlPr>
                      </m:sSubPr>
                      <m:e>
                        <m:r>
                          <a:rPr lang="es-ES" b="1" i="1" smtClean="0">
                            <a:latin typeface="Cambria Math" panose="02040503050406030204" pitchFamily="18" charset="0"/>
                          </a:rPr>
                          <m:t>𝑬</m:t>
                        </m:r>
                      </m:e>
                      <m:sub>
                        <m:r>
                          <a:rPr lang="es-ES" b="1" i="1" smtClean="0">
                            <a:latin typeface="Cambria Math" panose="02040503050406030204" pitchFamily="18" charset="0"/>
                          </a:rPr>
                          <m:t>𝒌</m:t>
                        </m:r>
                      </m:sub>
                    </m:sSub>
                    <m:r>
                      <a:rPr lang="es-ES" b="1" i="1" smtClean="0">
                        <a:latin typeface="Cambria Math" panose="02040503050406030204" pitchFamily="18" charset="0"/>
                      </a:rPr>
                      <m:t>=</m:t>
                    </m:r>
                    <m:f>
                      <m:fPr>
                        <m:ctrlPr>
                          <a:rPr lang="es-ES" b="1" i="1" smtClean="0">
                            <a:latin typeface="Cambria Math" panose="02040503050406030204" pitchFamily="18" charset="0"/>
                          </a:rPr>
                        </m:ctrlPr>
                      </m:fPr>
                      <m:num>
                        <m:r>
                          <a:rPr lang="es-ES" b="1" i="1" smtClean="0">
                            <a:latin typeface="Cambria Math" panose="02040503050406030204" pitchFamily="18" charset="0"/>
                          </a:rPr>
                          <m:t>𝟏</m:t>
                        </m:r>
                      </m:num>
                      <m:den>
                        <m:r>
                          <a:rPr lang="es-ES" b="1" i="1" smtClean="0">
                            <a:latin typeface="Cambria Math" panose="02040503050406030204" pitchFamily="18" charset="0"/>
                          </a:rPr>
                          <m:t>𝟐</m:t>
                        </m:r>
                      </m:den>
                    </m:f>
                    <m:r>
                      <a:rPr lang="es-ES" b="1" i="1" smtClean="0">
                        <a:latin typeface="Cambria Math" panose="02040503050406030204" pitchFamily="18" charset="0"/>
                      </a:rPr>
                      <m:t>𝒎</m:t>
                    </m:r>
                    <m:sSubSup>
                      <m:sSubSupPr>
                        <m:ctrlPr>
                          <a:rPr lang="es-ES" b="1" i="1" smtClean="0">
                            <a:latin typeface="Cambria Math" panose="02040503050406030204" pitchFamily="18" charset="0"/>
                          </a:rPr>
                        </m:ctrlPr>
                      </m:sSubSupPr>
                      <m:e>
                        <m:r>
                          <a:rPr lang="es-ES" b="1" i="1" smtClean="0">
                            <a:latin typeface="Cambria Math" panose="02040503050406030204" pitchFamily="18" charset="0"/>
                          </a:rPr>
                          <m:t>𝒗</m:t>
                        </m:r>
                      </m:e>
                      <m:sub>
                        <m:r>
                          <a:rPr lang="es-ES" b="1" i="1" smtClean="0">
                            <a:latin typeface="Cambria Math" panose="02040503050406030204" pitchFamily="18" charset="0"/>
                          </a:rPr>
                          <m:t>𝒎𝒂𝒙</m:t>
                        </m:r>
                      </m:sub>
                      <m:sup>
                        <m:r>
                          <a:rPr lang="es-ES" b="1" i="1" smtClean="0">
                            <a:latin typeface="Cambria Math" panose="02040503050406030204" pitchFamily="18" charset="0"/>
                          </a:rPr>
                          <m:t>𝟐</m:t>
                        </m:r>
                      </m:sup>
                    </m:sSubSup>
                    <m:r>
                      <a:rPr lang="es-ES" b="1" i="1" smtClean="0">
                        <a:latin typeface="Cambria Math" panose="02040503050406030204" pitchFamily="18" charset="0"/>
                      </a:rPr>
                      <m:t>=</m:t>
                    </m:r>
                    <m:r>
                      <a:rPr lang="es-ES" b="1" i="1" smtClean="0">
                        <a:latin typeface="Cambria Math" panose="02040503050406030204" pitchFamily="18" charset="0"/>
                      </a:rPr>
                      <m:t>𝒉𝒇</m:t>
                    </m:r>
                    <m:r>
                      <a:rPr lang="es-ES" b="1" i="1" smtClean="0">
                        <a:latin typeface="Cambria Math" panose="02040503050406030204" pitchFamily="18" charset="0"/>
                      </a:rPr>
                      <m:t>−</m:t>
                    </m:r>
                    <m:r>
                      <a:rPr lang="es-ES" b="1" i="1" smtClean="0">
                        <a:latin typeface="Cambria Math" panose="02040503050406030204" pitchFamily="18" charset="0"/>
                      </a:rPr>
                      <m:t>𝑾</m:t>
                    </m:r>
                  </m:oMath>
                </a14:m>
                <a:endParaRPr lang="es-MX" b="1" dirty="0"/>
              </a:p>
            </p:txBody>
          </p:sp>
        </mc:Choice>
        <mc:Fallback xmlns="">
          <p:sp>
            <p:nvSpPr>
              <p:cNvPr id="3" name="Marcador de contenido 2">
                <a:extLst>
                  <a:ext uri="{FF2B5EF4-FFF2-40B4-BE49-F238E27FC236}">
                    <a16:creationId xmlns:a16="http://schemas.microsoft.com/office/drawing/2014/main" id="{7321B54C-42D8-493D-8481-12B077CE0D19}"/>
                  </a:ext>
                </a:extLst>
              </p:cNvPr>
              <p:cNvSpPr>
                <a:spLocks noGrp="1" noRot="1" noChangeAspect="1" noMove="1" noResize="1" noEditPoints="1" noAdjustHandles="1" noChangeArrowheads="1" noChangeShapeType="1" noTextEdit="1"/>
              </p:cNvSpPr>
              <p:nvPr>
                <p:ph idx="1"/>
              </p:nvPr>
            </p:nvSpPr>
            <p:spPr>
              <a:xfrm>
                <a:off x="256673" y="3609473"/>
                <a:ext cx="11470105" cy="3015915"/>
              </a:xfrm>
              <a:blipFill>
                <a:blip r:embed="rId2"/>
                <a:stretch>
                  <a:fillRect l="-956" t="-4444" r="-1700"/>
                </a:stretch>
              </a:blipFill>
            </p:spPr>
            <p:txBody>
              <a:bodyPr/>
              <a:lstStyle/>
              <a:p>
                <a:r>
                  <a:rPr lang="es-MX">
                    <a:noFill/>
                  </a:rPr>
                  <a:t> </a:t>
                </a:r>
              </a:p>
            </p:txBody>
          </p:sp>
        </mc:Fallback>
      </mc:AlternateContent>
      <p:pic>
        <p:nvPicPr>
          <p:cNvPr id="5" name="Imagen 4">
            <a:extLst>
              <a:ext uri="{FF2B5EF4-FFF2-40B4-BE49-F238E27FC236}">
                <a16:creationId xmlns:a16="http://schemas.microsoft.com/office/drawing/2014/main" id="{87FFF706-B47D-4254-88BC-16193C58BF6E}"/>
              </a:ext>
            </a:extLst>
          </p:cNvPr>
          <p:cNvPicPr>
            <a:picLocks noChangeAspect="1"/>
          </p:cNvPicPr>
          <p:nvPr/>
        </p:nvPicPr>
        <p:blipFill>
          <a:blip r:embed="rId3"/>
          <a:stretch>
            <a:fillRect/>
          </a:stretch>
        </p:blipFill>
        <p:spPr>
          <a:xfrm>
            <a:off x="3233737" y="106448"/>
            <a:ext cx="5724525" cy="3378533"/>
          </a:xfrm>
          <a:prstGeom prst="rect">
            <a:avLst/>
          </a:prstGeom>
        </p:spPr>
      </p:pic>
    </p:spTree>
    <p:extLst>
      <p:ext uri="{BB962C8B-B14F-4D97-AF65-F5344CB8AC3E}">
        <p14:creationId xmlns:p14="http://schemas.microsoft.com/office/powerpoint/2010/main" val="10248780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57864546-947E-4B90-ADCC-91A740B6F511}"/>
                  </a:ext>
                </a:extLst>
              </p:cNvPr>
              <p:cNvSpPr>
                <a:spLocks noGrp="1"/>
              </p:cNvSpPr>
              <p:nvPr>
                <p:ph idx="1"/>
              </p:nvPr>
            </p:nvSpPr>
            <p:spPr>
              <a:xfrm>
                <a:off x="417249" y="248575"/>
                <a:ext cx="11292397" cy="5928388"/>
              </a:xfrm>
            </p:spPr>
            <p:txBody>
              <a:bodyPr/>
              <a:lstStyle/>
              <a:p>
                <a:r>
                  <a:rPr lang="es-ES" dirty="0"/>
                  <a:t>A medida que la frecuencia de la luz incidente varía, la energía máxima del electrón emitido cambia. La frecuencia más baja f0 a la que el electrón es emitido se presenta cuando </a:t>
                </a:r>
                <a:r>
                  <a:rPr lang="es-ES" dirty="0" err="1"/>
                  <a:t>Ek</a:t>
                </a:r>
                <a:r>
                  <a:rPr lang="es-ES" dirty="0"/>
                  <a:t>=0</a:t>
                </a:r>
              </a:p>
              <a:p>
                <a14:m>
                  <m:oMath xmlns:m="http://schemas.openxmlformats.org/officeDocument/2006/math">
                    <m:sSub>
                      <m:sSubPr>
                        <m:ctrlPr>
                          <a:rPr lang="es-MX" i="1" smtClean="0">
                            <a:latin typeface="Cambria Math" panose="02040503050406030204" pitchFamily="18" charset="0"/>
                          </a:rPr>
                        </m:ctrlPr>
                      </m:sSubPr>
                      <m:e>
                        <m:r>
                          <a:rPr lang="es-ES" b="0" i="1" smtClean="0">
                            <a:latin typeface="Cambria Math" panose="02040503050406030204" pitchFamily="18" charset="0"/>
                          </a:rPr>
                          <m:t>𝑓</m:t>
                        </m:r>
                      </m:e>
                      <m:sub>
                        <m:r>
                          <a:rPr lang="es-ES" b="0" i="1" smtClean="0">
                            <a:latin typeface="Cambria Math" panose="02040503050406030204" pitchFamily="18" charset="0"/>
                          </a:rPr>
                          <m:t>0</m:t>
                        </m:r>
                      </m:sub>
                    </m:sSub>
                    <m:r>
                      <a:rPr lang="es-ES" b="0" i="1" smtClean="0">
                        <a:latin typeface="Cambria Math" panose="02040503050406030204" pitchFamily="18" charset="0"/>
                      </a:rPr>
                      <m:t>=</m:t>
                    </m:r>
                    <m:f>
                      <m:fPr>
                        <m:ctrlPr>
                          <a:rPr lang="es-ES" b="0" i="1" smtClean="0">
                            <a:latin typeface="Cambria Math" panose="02040503050406030204" pitchFamily="18" charset="0"/>
                          </a:rPr>
                        </m:ctrlPr>
                      </m:fPr>
                      <m:num>
                        <m:r>
                          <a:rPr lang="es-ES" b="0" i="1" smtClean="0">
                            <a:latin typeface="Cambria Math" panose="02040503050406030204" pitchFamily="18" charset="0"/>
                          </a:rPr>
                          <m:t>𝑊</m:t>
                        </m:r>
                      </m:num>
                      <m:den>
                        <m:r>
                          <a:rPr lang="es-ES" b="0" i="1" smtClean="0">
                            <a:latin typeface="Cambria Math" panose="02040503050406030204" pitchFamily="18" charset="0"/>
                          </a:rPr>
                          <m:t>h</m:t>
                        </m:r>
                      </m:den>
                    </m:f>
                  </m:oMath>
                </a14:m>
                <a:endParaRPr lang="es-MX" dirty="0"/>
              </a:p>
              <a:p>
                <a:r>
                  <a:rPr lang="es-MX" dirty="0"/>
                  <a:t>f0 es la frecuencia de umbral.</a:t>
                </a:r>
              </a:p>
              <a:p>
                <a:endParaRPr lang="es-MX" dirty="0"/>
              </a:p>
            </p:txBody>
          </p:sp>
        </mc:Choice>
        <mc:Fallback xmlns="">
          <p:sp>
            <p:nvSpPr>
              <p:cNvPr id="3" name="Marcador de contenido 2">
                <a:extLst>
                  <a:ext uri="{FF2B5EF4-FFF2-40B4-BE49-F238E27FC236}">
                    <a16:creationId xmlns:a16="http://schemas.microsoft.com/office/drawing/2014/main" id="{57864546-947E-4B90-ADCC-91A740B6F511}"/>
                  </a:ext>
                </a:extLst>
              </p:cNvPr>
              <p:cNvSpPr>
                <a:spLocks noGrp="1" noRot="1" noChangeAspect="1" noMove="1" noResize="1" noEditPoints="1" noAdjustHandles="1" noChangeArrowheads="1" noChangeShapeType="1" noTextEdit="1"/>
              </p:cNvSpPr>
              <p:nvPr>
                <p:ph idx="1"/>
              </p:nvPr>
            </p:nvSpPr>
            <p:spPr>
              <a:xfrm>
                <a:off x="417249" y="248575"/>
                <a:ext cx="11292397" cy="5928388"/>
              </a:xfrm>
              <a:blipFill>
                <a:blip r:embed="rId2"/>
                <a:stretch>
                  <a:fillRect l="-971" t="-1749" r="-378"/>
                </a:stretch>
              </a:blipFill>
            </p:spPr>
            <p:txBody>
              <a:bodyPr/>
              <a:lstStyle/>
              <a:p>
                <a:r>
                  <a:rPr lang="es-MX">
                    <a:noFill/>
                  </a:rPr>
                  <a:t> </a:t>
                </a:r>
              </a:p>
            </p:txBody>
          </p:sp>
        </mc:Fallback>
      </mc:AlternateContent>
      <p:pic>
        <p:nvPicPr>
          <p:cNvPr id="4" name="Imagen 3">
            <a:extLst>
              <a:ext uri="{FF2B5EF4-FFF2-40B4-BE49-F238E27FC236}">
                <a16:creationId xmlns:a16="http://schemas.microsoft.com/office/drawing/2014/main" id="{803D2353-54A7-40EF-8A25-8D289CD35E35}"/>
              </a:ext>
            </a:extLst>
          </p:cNvPr>
          <p:cNvPicPr>
            <a:picLocks noChangeAspect="1"/>
          </p:cNvPicPr>
          <p:nvPr/>
        </p:nvPicPr>
        <p:blipFill rotWithShape="1">
          <a:blip r:embed="rId3"/>
          <a:srcRect l="23447" t="23690" r="25801" b="12233"/>
          <a:stretch/>
        </p:blipFill>
        <p:spPr>
          <a:xfrm>
            <a:off x="5045936" y="1852429"/>
            <a:ext cx="6840000" cy="4857675"/>
          </a:xfrm>
          <a:prstGeom prst="rect">
            <a:avLst/>
          </a:prstGeom>
        </p:spPr>
      </p:pic>
    </p:spTree>
    <p:extLst>
      <p:ext uri="{BB962C8B-B14F-4D97-AF65-F5344CB8AC3E}">
        <p14:creationId xmlns:p14="http://schemas.microsoft.com/office/powerpoint/2010/main" val="38013998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EE05DD-30E0-4E3D-985D-8F43CF1AC8BD}"/>
              </a:ext>
            </a:extLst>
          </p:cNvPr>
          <p:cNvSpPr>
            <a:spLocks noGrp="1"/>
          </p:cNvSpPr>
          <p:nvPr>
            <p:ph type="title"/>
          </p:nvPr>
        </p:nvSpPr>
        <p:spPr/>
        <p:txBody>
          <a:bodyPr/>
          <a:lstStyle/>
          <a:p>
            <a:r>
              <a:rPr lang="es-ES" dirty="0"/>
              <a:t>Ondas y partículas.</a:t>
            </a:r>
            <a:endParaRPr lang="es-MX"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891053E5-9EAC-4DA2-AE86-461B9AFA44CC}"/>
                  </a:ext>
                </a:extLst>
              </p:cNvPr>
              <p:cNvSpPr>
                <a:spLocks noGrp="1"/>
              </p:cNvSpPr>
              <p:nvPr>
                <p:ph idx="1"/>
              </p:nvPr>
            </p:nvSpPr>
            <p:spPr/>
            <p:txBody>
              <a:bodyPr>
                <a:normAutofit lnSpcReduction="10000"/>
              </a:bodyPr>
              <a:lstStyle/>
              <a:p>
                <a:r>
                  <a:rPr lang="es-ES" dirty="0"/>
                  <a:t>Las partículas se comportan como onda y partícula. </a:t>
                </a:r>
              </a:p>
              <a:p>
                <a:r>
                  <a:rPr lang="es-ES" dirty="0"/>
                  <a:t>En 1924, Louis de Broglie fue capaz de demostrar esta dualidad de la materia deduciendo una relación para la longitud de onda de una partícula.</a:t>
                </a:r>
              </a:p>
              <a:p>
                <a:r>
                  <a:rPr lang="es-MX" dirty="0"/>
                  <a:t>De Broglie propuso que todos los objetos tienen longitudes de onda relacionados con su cantidad de movimiento, independientemente de si los objetos presentan características de onda o de partícula. Por ejemplo, la longitud de onda de un electrón o de cualquier partícula se obtiene mediante la ecuación de </a:t>
                </a:r>
                <a:r>
                  <a:rPr lang="es-MX" dirty="0" err="1"/>
                  <a:t>de</a:t>
                </a:r>
                <a:r>
                  <a:rPr lang="es-MX" dirty="0"/>
                  <a:t> Broglie:</a:t>
                </a:r>
              </a:p>
              <a:p>
                <a14:m>
                  <m:oMath xmlns:m="http://schemas.openxmlformats.org/officeDocument/2006/math">
                    <m:r>
                      <a:rPr lang="es-MX" i="1" smtClean="0">
                        <a:latin typeface="Cambria Math" panose="02040503050406030204" pitchFamily="18" charset="0"/>
                        <a:ea typeface="Cambria Math" panose="02040503050406030204" pitchFamily="18" charset="0"/>
                      </a:rPr>
                      <m:t>𝜆</m:t>
                    </m:r>
                    <m:r>
                      <a:rPr lang="es-ES" b="0" i="1" smtClean="0">
                        <a:latin typeface="Cambria Math" panose="02040503050406030204" pitchFamily="18" charset="0"/>
                        <a:ea typeface="Cambria Math" panose="02040503050406030204" pitchFamily="18" charset="0"/>
                      </a:rPr>
                      <m:t>=</m:t>
                    </m:r>
                    <m:f>
                      <m:fPr>
                        <m:ctrlPr>
                          <a:rPr lang="es-ES" b="0" i="1" smtClean="0">
                            <a:latin typeface="Cambria Math" panose="02040503050406030204" pitchFamily="18" charset="0"/>
                            <a:ea typeface="Cambria Math" panose="02040503050406030204" pitchFamily="18" charset="0"/>
                          </a:rPr>
                        </m:ctrlPr>
                      </m:fPr>
                      <m:num>
                        <m:r>
                          <a:rPr lang="es-ES" b="0" i="1" smtClean="0">
                            <a:latin typeface="Cambria Math" panose="02040503050406030204" pitchFamily="18" charset="0"/>
                            <a:ea typeface="Cambria Math" panose="02040503050406030204" pitchFamily="18" charset="0"/>
                          </a:rPr>
                          <m:t>h</m:t>
                        </m:r>
                      </m:num>
                      <m:den>
                        <m:r>
                          <a:rPr lang="es-ES" b="0" i="1" smtClean="0">
                            <a:latin typeface="Cambria Math" panose="02040503050406030204" pitchFamily="18" charset="0"/>
                            <a:ea typeface="Cambria Math" panose="02040503050406030204" pitchFamily="18" charset="0"/>
                          </a:rPr>
                          <m:t>𝑚𝑣</m:t>
                        </m:r>
                      </m:den>
                    </m:f>
                  </m:oMath>
                </a14:m>
                <a:endParaRPr lang="es-MX" dirty="0"/>
              </a:p>
            </p:txBody>
          </p:sp>
        </mc:Choice>
        <mc:Fallback xmlns="">
          <p:sp>
            <p:nvSpPr>
              <p:cNvPr id="3" name="Marcador de contenido 2">
                <a:extLst>
                  <a:ext uri="{FF2B5EF4-FFF2-40B4-BE49-F238E27FC236}">
                    <a16:creationId xmlns:a16="http://schemas.microsoft.com/office/drawing/2014/main" id="{891053E5-9EAC-4DA2-AE86-461B9AFA44CC}"/>
                  </a:ext>
                </a:extLst>
              </p:cNvPr>
              <p:cNvSpPr>
                <a:spLocks noGrp="1" noRot="1" noChangeAspect="1" noMove="1" noResize="1" noEditPoints="1" noAdjustHandles="1" noChangeArrowheads="1" noChangeShapeType="1" noTextEdit="1"/>
              </p:cNvSpPr>
              <p:nvPr>
                <p:ph idx="1"/>
              </p:nvPr>
            </p:nvSpPr>
            <p:spPr>
              <a:blipFill>
                <a:blip r:embed="rId2"/>
                <a:stretch>
                  <a:fillRect l="-1043" t="-3081" r="-1797"/>
                </a:stretch>
              </a:blipFill>
            </p:spPr>
            <p:txBody>
              <a:bodyPr/>
              <a:lstStyle/>
              <a:p>
                <a:r>
                  <a:rPr lang="es-MX">
                    <a:noFill/>
                  </a:rPr>
                  <a:t> </a:t>
                </a:r>
              </a:p>
            </p:txBody>
          </p:sp>
        </mc:Fallback>
      </mc:AlternateContent>
    </p:spTree>
    <p:extLst>
      <p:ext uri="{BB962C8B-B14F-4D97-AF65-F5344CB8AC3E}">
        <p14:creationId xmlns:p14="http://schemas.microsoft.com/office/powerpoint/2010/main" val="5583534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719C54-5BAE-4DD7-9CAD-99B2C263EB95}"/>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B7FF4DF2-8BAD-4BF0-B304-61219D5B030D}"/>
              </a:ext>
            </a:extLst>
          </p:cNvPr>
          <p:cNvSpPr>
            <a:spLocks noGrp="1"/>
          </p:cNvSpPr>
          <p:nvPr>
            <p:ph idx="1"/>
          </p:nvPr>
        </p:nvSpPr>
        <p:spPr/>
        <p:txBody>
          <a:bodyPr/>
          <a:lstStyle/>
          <a:p>
            <a:endParaRPr lang="es-MX"/>
          </a:p>
        </p:txBody>
      </p:sp>
      <p:pic>
        <p:nvPicPr>
          <p:cNvPr id="4" name="Imagen 3">
            <a:extLst>
              <a:ext uri="{FF2B5EF4-FFF2-40B4-BE49-F238E27FC236}">
                <a16:creationId xmlns:a16="http://schemas.microsoft.com/office/drawing/2014/main" id="{522A8BE7-0378-4492-9C7D-3130640D5BFF}"/>
              </a:ext>
            </a:extLst>
          </p:cNvPr>
          <p:cNvPicPr>
            <a:picLocks noChangeAspect="1"/>
          </p:cNvPicPr>
          <p:nvPr/>
        </p:nvPicPr>
        <p:blipFill rotWithShape="1">
          <a:blip r:embed="rId2"/>
          <a:srcRect l="24393" t="18900" r="24927" b="12880"/>
          <a:stretch/>
        </p:blipFill>
        <p:spPr>
          <a:xfrm>
            <a:off x="2496000" y="1275432"/>
            <a:ext cx="7200000" cy="5451723"/>
          </a:xfrm>
          <a:prstGeom prst="rect">
            <a:avLst/>
          </a:prstGeom>
        </p:spPr>
      </p:pic>
    </p:spTree>
    <p:extLst>
      <p:ext uri="{BB962C8B-B14F-4D97-AF65-F5344CB8AC3E}">
        <p14:creationId xmlns:p14="http://schemas.microsoft.com/office/powerpoint/2010/main" val="32263030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CB9D1D-0231-411B-B9FB-B772B4046DCD}"/>
              </a:ext>
            </a:extLst>
          </p:cNvPr>
          <p:cNvSpPr>
            <a:spLocks noGrp="1"/>
          </p:cNvSpPr>
          <p:nvPr>
            <p:ph type="title"/>
          </p:nvPr>
        </p:nvSpPr>
        <p:spPr>
          <a:xfrm>
            <a:off x="838200" y="0"/>
            <a:ext cx="10515600" cy="838034"/>
          </a:xfrm>
        </p:spPr>
        <p:txBody>
          <a:bodyPr/>
          <a:lstStyle/>
          <a:p>
            <a:r>
              <a:rPr lang="es-ES" dirty="0"/>
              <a:t>Espectro atómico.</a:t>
            </a:r>
            <a:endParaRPr lang="es-MX"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2EA34760-D1E8-4DC7-9E03-9CAC1955404F}"/>
                  </a:ext>
                </a:extLst>
              </p:cNvPr>
              <p:cNvSpPr>
                <a:spLocks noGrp="1"/>
              </p:cNvSpPr>
              <p:nvPr>
                <p:ph idx="1"/>
              </p:nvPr>
            </p:nvSpPr>
            <p:spPr>
              <a:xfrm>
                <a:off x="192505" y="577050"/>
                <a:ext cx="11598442" cy="5599914"/>
              </a:xfrm>
            </p:spPr>
            <p:txBody>
              <a:bodyPr>
                <a:normAutofit/>
              </a:bodyPr>
              <a:lstStyle/>
              <a:p>
                <a:r>
                  <a:rPr lang="es-ES" dirty="0"/>
                  <a:t>Todas las sustancias irradian ondas electromagnéticas cuando se calientan. Puesto que cada elemento es diferente, cabe esperar que la radiación emitida dé una pista sobre la estructura atómica. </a:t>
                </a:r>
              </a:p>
              <a:p>
                <a:r>
                  <a:rPr lang="es-ES" dirty="0"/>
                  <a:t>Si la fuente de luz proviene de un gas calentado a baja presión, el espectro de la luz emitida consiste en una serie de franjas brillantes separadas por regiones oscuras. Dicho espectro se denomina </a:t>
                </a:r>
                <a:r>
                  <a:rPr lang="es-ES" b="1" i="1" dirty="0"/>
                  <a:t>espectro de líneas de emisión. </a:t>
                </a:r>
                <a:r>
                  <a:rPr lang="es-ES" dirty="0"/>
                  <a:t>La secuencia de líneas se llama </a:t>
                </a:r>
                <a:r>
                  <a:rPr lang="es-ES" b="1" i="1" dirty="0"/>
                  <a:t>serie espectral.</a:t>
                </a:r>
              </a:p>
              <a:p>
                <a14:m>
                  <m:oMath xmlns:m="http://schemas.openxmlformats.org/officeDocument/2006/math">
                    <m:f>
                      <m:fPr>
                        <m:ctrlPr>
                          <a:rPr lang="es-MX" i="1" smtClean="0">
                            <a:latin typeface="Cambria Math" panose="02040503050406030204" pitchFamily="18" charset="0"/>
                          </a:rPr>
                        </m:ctrlPr>
                      </m:fPr>
                      <m:num>
                        <m:r>
                          <a:rPr lang="es-ES" b="0" i="1" smtClean="0">
                            <a:latin typeface="Cambria Math" panose="02040503050406030204" pitchFamily="18" charset="0"/>
                          </a:rPr>
                          <m:t>1</m:t>
                        </m:r>
                      </m:num>
                      <m:den>
                        <m:r>
                          <a:rPr lang="es-MX" i="1" smtClean="0">
                            <a:latin typeface="Cambria Math" panose="02040503050406030204" pitchFamily="18" charset="0"/>
                            <a:ea typeface="Cambria Math" panose="02040503050406030204" pitchFamily="18" charset="0"/>
                          </a:rPr>
                          <m:t>𝜆</m:t>
                        </m:r>
                      </m:den>
                    </m:f>
                    <m:r>
                      <a:rPr lang="es-ES" b="0" i="1" smtClean="0">
                        <a:latin typeface="Cambria Math" panose="02040503050406030204" pitchFamily="18" charset="0"/>
                      </a:rPr>
                      <m:t>=</m:t>
                    </m:r>
                    <m:r>
                      <a:rPr lang="es-ES" b="0" i="1" smtClean="0">
                        <a:latin typeface="Cambria Math" panose="02040503050406030204" pitchFamily="18" charset="0"/>
                      </a:rPr>
                      <m:t>𝑅</m:t>
                    </m:r>
                    <m:d>
                      <m:dPr>
                        <m:ctrlPr>
                          <a:rPr lang="es-ES" b="0" i="1" smtClean="0">
                            <a:latin typeface="Cambria Math" panose="02040503050406030204" pitchFamily="18" charset="0"/>
                          </a:rPr>
                        </m:ctrlPr>
                      </m:dPr>
                      <m:e>
                        <m:f>
                          <m:fPr>
                            <m:ctrlPr>
                              <a:rPr lang="es-ES" b="0" i="1" smtClean="0">
                                <a:latin typeface="Cambria Math" panose="02040503050406030204" pitchFamily="18" charset="0"/>
                              </a:rPr>
                            </m:ctrlPr>
                          </m:fPr>
                          <m:num>
                            <m:r>
                              <a:rPr lang="es-ES" b="0" i="1" smtClean="0">
                                <a:latin typeface="Cambria Math" panose="02040503050406030204" pitchFamily="18" charset="0"/>
                              </a:rPr>
                              <m:t>1</m:t>
                            </m:r>
                          </m:num>
                          <m:den>
                            <m:sSup>
                              <m:sSupPr>
                                <m:ctrlPr>
                                  <a:rPr lang="es-ES" b="0" i="1" smtClean="0">
                                    <a:latin typeface="Cambria Math" panose="02040503050406030204" pitchFamily="18" charset="0"/>
                                  </a:rPr>
                                </m:ctrlPr>
                              </m:sSupPr>
                              <m:e>
                                <m:r>
                                  <a:rPr lang="es-ES" b="0" i="1" smtClean="0">
                                    <a:latin typeface="Cambria Math" panose="02040503050406030204" pitchFamily="18" charset="0"/>
                                  </a:rPr>
                                  <m:t>2</m:t>
                                </m:r>
                              </m:e>
                              <m:sup>
                                <m:r>
                                  <a:rPr lang="es-ES" b="0" i="1" smtClean="0">
                                    <a:latin typeface="Cambria Math" panose="02040503050406030204" pitchFamily="18" charset="0"/>
                                  </a:rPr>
                                  <m:t>2</m:t>
                                </m:r>
                              </m:sup>
                            </m:sSup>
                          </m:den>
                        </m:f>
                        <m:r>
                          <a:rPr lang="es-ES" b="0" i="1" smtClean="0">
                            <a:latin typeface="Cambria Math" panose="02040503050406030204" pitchFamily="18" charset="0"/>
                          </a:rPr>
                          <m:t>−</m:t>
                        </m:r>
                        <m:f>
                          <m:fPr>
                            <m:ctrlPr>
                              <a:rPr lang="es-ES" b="0" i="1" smtClean="0">
                                <a:latin typeface="Cambria Math" panose="02040503050406030204" pitchFamily="18" charset="0"/>
                              </a:rPr>
                            </m:ctrlPr>
                          </m:fPr>
                          <m:num>
                            <m:r>
                              <a:rPr lang="es-ES" b="0" i="1" smtClean="0">
                                <a:latin typeface="Cambria Math" panose="02040503050406030204" pitchFamily="18" charset="0"/>
                              </a:rPr>
                              <m:t>1</m:t>
                            </m:r>
                          </m:num>
                          <m:den>
                            <m:sSup>
                              <m:sSupPr>
                                <m:ctrlPr>
                                  <a:rPr lang="es-ES" b="0" i="1" smtClean="0">
                                    <a:latin typeface="Cambria Math" panose="02040503050406030204" pitchFamily="18" charset="0"/>
                                  </a:rPr>
                                </m:ctrlPr>
                              </m:sSupPr>
                              <m:e>
                                <m:r>
                                  <a:rPr lang="es-ES" b="0" i="1" smtClean="0">
                                    <a:latin typeface="Cambria Math" panose="02040503050406030204" pitchFamily="18" charset="0"/>
                                  </a:rPr>
                                  <m:t>𝑛</m:t>
                                </m:r>
                              </m:e>
                              <m:sup>
                                <m:r>
                                  <a:rPr lang="es-ES" b="0" i="1" smtClean="0">
                                    <a:latin typeface="Cambria Math" panose="02040503050406030204" pitchFamily="18" charset="0"/>
                                  </a:rPr>
                                  <m:t>2</m:t>
                                </m:r>
                              </m:sup>
                            </m:sSup>
                          </m:den>
                        </m:f>
                      </m:e>
                    </m:d>
                  </m:oMath>
                </a14:m>
                <a:endParaRPr lang="es-MX" dirty="0"/>
              </a:p>
              <a:p>
                <a:r>
                  <a:rPr lang="es-MX" dirty="0"/>
                  <a:t>Donde </a:t>
                </a:r>
              </a:p>
              <a:p>
                <a14:m>
                  <m:oMath xmlns:m="http://schemas.openxmlformats.org/officeDocument/2006/math">
                    <m:r>
                      <a:rPr lang="es-MX" i="1" smtClean="0">
                        <a:latin typeface="Cambria Math" panose="02040503050406030204" pitchFamily="18" charset="0"/>
                        <a:ea typeface="Cambria Math" panose="02040503050406030204" pitchFamily="18" charset="0"/>
                      </a:rPr>
                      <m:t>𝜆</m:t>
                    </m:r>
                    <m:r>
                      <a:rPr lang="es-ES" b="0" i="1" smtClean="0">
                        <a:latin typeface="Cambria Math" panose="02040503050406030204" pitchFamily="18" charset="0"/>
                        <a:ea typeface="Cambria Math" panose="02040503050406030204" pitchFamily="18" charset="0"/>
                      </a:rPr>
                      <m:t>=</m:t>
                    </m:r>
                    <m:r>
                      <a:rPr lang="es-ES" b="0" i="1" smtClean="0">
                        <a:latin typeface="Cambria Math" panose="02040503050406030204" pitchFamily="18" charset="0"/>
                        <a:ea typeface="Cambria Math" panose="02040503050406030204" pitchFamily="18" charset="0"/>
                      </a:rPr>
                      <m:t>𝑙𝑜𝑛𝑔𝑖𝑡𝑢𝑑</m:t>
                    </m:r>
                    <m:r>
                      <a:rPr lang="es-ES" b="0" i="1" smtClean="0">
                        <a:latin typeface="Cambria Math" panose="02040503050406030204" pitchFamily="18" charset="0"/>
                        <a:ea typeface="Cambria Math" panose="02040503050406030204" pitchFamily="18" charset="0"/>
                      </a:rPr>
                      <m:t> </m:t>
                    </m:r>
                    <m:r>
                      <a:rPr lang="es-ES" b="0" i="1" smtClean="0">
                        <a:latin typeface="Cambria Math" panose="02040503050406030204" pitchFamily="18" charset="0"/>
                        <a:ea typeface="Cambria Math" panose="02040503050406030204" pitchFamily="18" charset="0"/>
                      </a:rPr>
                      <m:t>𝑑𝑒</m:t>
                    </m:r>
                    <m:r>
                      <a:rPr lang="es-ES" b="0" i="1" smtClean="0">
                        <a:latin typeface="Cambria Math" panose="02040503050406030204" pitchFamily="18" charset="0"/>
                        <a:ea typeface="Cambria Math" panose="02040503050406030204" pitchFamily="18" charset="0"/>
                      </a:rPr>
                      <m:t> </m:t>
                    </m:r>
                    <m:r>
                      <a:rPr lang="es-ES" b="0" i="1" smtClean="0">
                        <a:latin typeface="Cambria Math" panose="02040503050406030204" pitchFamily="18" charset="0"/>
                        <a:ea typeface="Cambria Math" panose="02040503050406030204" pitchFamily="18" charset="0"/>
                      </a:rPr>
                      <m:t>𝑜𝑛𝑑𝑎</m:t>
                    </m:r>
                    <m:r>
                      <a:rPr lang="es-ES" b="0" i="1" smtClean="0">
                        <a:latin typeface="Cambria Math" panose="02040503050406030204" pitchFamily="18" charset="0"/>
                        <a:ea typeface="Cambria Math" panose="02040503050406030204" pitchFamily="18" charset="0"/>
                      </a:rPr>
                      <m:t>, </m:t>
                    </m:r>
                    <m:r>
                      <a:rPr lang="es-ES" b="0" i="1" smtClean="0">
                        <a:latin typeface="Cambria Math" panose="02040503050406030204" pitchFamily="18" charset="0"/>
                        <a:ea typeface="Cambria Math" panose="02040503050406030204" pitchFamily="18" charset="0"/>
                      </a:rPr>
                      <m:t>𝑅</m:t>
                    </m:r>
                    <m:r>
                      <a:rPr lang="es-ES" b="0" i="1" smtClean="0">
                        <a:latin typeface="Cambria Math" panose="02040503050406030204" pitchFamily="18" charset="0"/>
                        <a:ea typeface="Cambria Math" panose="02040503050406030204" pitchFamily="18" charset="0"/>
                      </a:rPr>
                      <m:t>=</m:t>
                    </m:r>
                    <m:r>
                      <a:rPr lang="es-ES" b="0" i="1" smtClean="0">
                        <a:latin typeface="Cambria Math" panose="02040503050406030204" pitchFamily="18" charset="0"/>
                        <a:ea typeface="Cambria Math" panose="02040503050406030204" pitchFamily="18" charset="0"/>
                      </a:rPr>
                      <m:t>𝑐𝑜𝑛𝑠𝑡𝑎𝑛𝑡𝑒</m:t>
                    </m:r>
                    <m:r>
                      <a:rPr lang="es-ES" b="0" i="1" smtClean="0">
                        <a:latin typeface="Cambria Math" panose="02040503050406030204" pitchFamily="18" charset="0"/>
                        <a:ea typeface="Cambria Math" panose="02040503050406030204" pitchFamily="18" charset="0"/>
                      </a:rPr>
                      <m:t> </m:t>
                    </m:r>
                    <m:r>
                      <a:rPr lang="es-ES" b="0" i="1" smtClean="0">
                        <a:latin typeface="Cambria Math" panose="02040503050406030204" pitchFamily="18" charset="0"/>
                        <a:ea typeface="Cambria Math" panose="02040503050406030204" pitchFamily="18" charset="0"/>
                      </a:rPr>
                      <m:t>𝑑𝑒</m:t>
                    </m:r>
                    <m:r>
                      <a:rPr lang="es-ES" b="0" i="1" smtClean="0">
                        <a:latin typeface="Cambria Math" panose="02040503050406030204" pitchFamily="18" charset="0"/>
                        <a:ea typeface="Cambria Math" panose="02040503050406030204" pitchFamily="18" charset="0"/>
                      </a:rPr>
                      <m:t> </m:t>
                    </m:r>
                    <m:r>
                      <a:rPr lang="es-ES" b="0" i="1" smtClean="0">
                        <a:latin typeface="Cambria Math" panose="02040503050406030204" pitchFamily="18" charset="0"/>
                        <a:ea typeface="Cambria Math" panose="02040503050406030204" pitchFamily="18" charset="0"/>
                      </a:rPr>
                      <m:t>𝑅𝑦𝑑𝑏𝑒𝑟𝑔</m:t>
                    </m:r>
                    <m:r>
                      <a:rPr lang="es-ES" b="0" i="1" smtClean="0">
                        <a:latin typeface="Cambria Math" panose="02040503050406030204" pitchFamily="18" charset="0"/>
                        <a:ea typeface="Cambria Math" panose="02040503050406030204" pitchFamily="18" charset="0"/>
                      </a:rPr>
                      <m:t>, </m:t>
                    </m:r>
                    <m:r>
                      <a:rPr lang="es-ES" b="0" i="1" smtClean="0">
                        <a:latin typeface="Cambria Math" panose="02040503050406030204" pitchFamily="18" charset="0"/>
                        <a:ea typeface="Cambria Math" panose="02040503050406030204" pitchFamily="18" charset="0"/>
                      </a:rPr>
                      <m:t>𝑛</m:t>
                    </m:r>
                    <m:r>
                      <a:rPr lang="es-ES" b="0" i="1" smtClean="0">
                        <a:latin typeface="Cambria Math" panose="02040503050406030204" pitchFamily="18" charset="0"/>
                        <a:ea typeface="Cambria Math" panose="02040503050406030204" pitchFamily="18" charset="0"/>
                      </a:rPr>
                      <m:t>=3, 4, 5…</m:t>
                    </m:r>
                  </m:oMath>
                </a14:m>
                <a:endParaRPr lang="es-ES" b="0" dirty="0">
                  <a:ea typeface="Cambria Math" panose="02040503050406030204" pitchFamily="18" charset="0"/>
                </a:endParaRPr>
              </a:p>
              <a:p>
                <a:r>
                  <a:rPr lang="es-MX" dirty="0"/>
                  <a:t>R=1.097x10</a:t>
                </a:r>
                <a:r>
                  <a:rPr lang="es-MX" baseline="30000" dirty="0"/>
                  <a:t>7</a:t>
                </a:r>
                <a:r>
                  <a:rPr lang="es-MX" dirty="0"/>
                  <a:t> m</a:t>
                </a:r>
                <a:r>
                  <a:rPr lang="es-MX" baseline="30000" dirty="0"/>
                  <a:t>-1</a:t>
                </a:r>
              </a:p>
            </p:txBody>
          </p:sp>
        </mc:Choice>
        <mc:Fallback xmlns="">
          <p:sp>
            <p:nvSpPr>
              <p:cNvPr id="3" name="Marcador de contenido 2">
                <a:extLst>
                  <a:ext uri="{FF2B5EF4-FFF2-40B4-BE49-F238E27FC236}">
                    <a16:creationId xmlns:a16="http://schemas.microsoft.com/office/drawing/2014/main" id="{2EA34760-D1E8-4DC7-9E03-9CAC1955404F}"/>
                  </a:ext>
                </a:extLst>
              </p:cNvPr>
              <p:cNvSpPr>
                <a:spLocks noGrp="1" noRot="1" noChangeAspect="1" noMove="1" noResize="1" noEditPoints="1" noAdjustHandles="1" noChangeArrowheads="1" noChangeShapeType="1" noTextEdit="1"/>
              </p:cNvSpPr>
              <p:nvPr>
                <p:ph idx="1"/>
              </p:nvPr>
            </p:nvSpPr>
            <p:spPr>
              <a:xfrm>
                <a:off x="192505" y="577050"/>
                <a:ext cx="11598442" cy="5599914"/>
              </a:xfrm>
              <a:blipFill>
                <a:blip r:embed="rId2"/>
                <a:stretch>
                  <a:fillRect l="-946" t="-1852" r="-1682"/>
                </a:stretch>
              </a:blipFill>
            </p:spPr>
            <p:txBody>
              <a:bodyPr/>
              <a:lstStyle/>
              <a:p>
                <a:r>
                  <a:rPr lang="es-MX">
                    <a:noFill/>
                  </a:rPr>
                  <a:t> </a:t>
                </a:r>
              </a:p>
            </p:txBody>
          </p:sp>
        </mc:Fallback>
      </mc:AlternateContent>
      <p:pic>
        <p:nvPicPr>
          <p:cNvPr id="4" name="Imagen 3">
            <a:extLst>
              <a:ext uri="{FF2B5EF4-FFF2-40B4-BE49-F238E27FC236}">
                <a16:creationId xmlns:a16="http://schemas.microsoft.com/office/drawing/2014/main" id="{E8B5ECEF-96AC-4FE7-9A9A-C24E6E2A022A}"/>
              </a:ext>
            </a:extLst>
          </p:cNvPr>
          <p:cNvPicPr>
            <a:picLocks noChangeAspect="1"/>
          </p:cNvPicPr>
          <p:nvPr/>
        </p:nvPicPr>
        <p:blipFill rotWithShape="1">
          <a:blip r:embed="rId3"/>
          <a:srcRect l="23156" t="53204" r="26310" b="24271"/>
          <a:stretch/>
        </p:blipFill>
        <p:spPr>
          <a:xfrm>
            <a:off x="3382391" y="5209299"/>
            <a:ext cx="6161103" cy="1544715"/>
          </a:xfrm>
          <a:prstGeom prst="rect">
            <a:avLst/>
          </a:prstGeom>
        </p:spPr>
      </p:pic>
    </p:spTree>
    <p:extLst>
      <p:ext uri="{BB962C8B-B14F-4D97-AF65-F5344CB8AC3E}">
        <p14:creationId xmlns:p14="http://schemas.microsoft.com/office/powerpoint/2010/main" val="1518983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CA9F8B-71F7-4806-9C5A-18C1A05E8538}"/>
              </a:ext>
            </a:extLst>
          </p:cNvPr>
          <p:cNvSpPr>
            <a:spLocks noGrp="1"/>
          </p:cNvSpPr>
          <p:nvPr>
            <p:ph type="title"/>
          </p:nvPr>
        </p:nvSpPr>
        <p:spPr>
          <a:xfrm>
            <a:off x="838200" y="107951"/>
            <a:ext cx="10515600" cy="882650"/>
          </a:xfrm>
        </p:spPr>
        <p:txBody>
          <a:bodyPr/>
          <a:lstStyle/>
          <a:p>
            <a:r>
              <a:rPr lang="es-ES" dirty="0"/>
              <a:t>El átomo de Bohr</a:t>
            </a:r>
            <a:endParaRPr lang="es-MX" dirty="0"/>
          </a:p>
        </p:txBody>
      </p:sp>
      <p:sp>
        <p:nvSpPr>
          <p:cNvPr id="3" name="Marcador de contenido 2">
            <a:extLst>
              <a:ext uri="{FF2B5EF4-FFF2-40B4-BE49-F238E27FC236}">
                <a16:creationId xmlns:a16="http://schemas.microsoft.com/office/drawing/2014/main" id="{4D6E4614-6EF8-4CEC-9AEB-E7ED551165EE}"/>
              </a:ext>
            </a:extLst>
          </p:cNvPr>
          <p:cNvSpPr>
            <a:spLocks noGrp="1"/>
          </p:cNvSpPr>
          <p:nvPr>
            <p:ph idx="1"/>
          </p:nvPr>
        </p:nvSpPr>
        <p:spPr>
          <a:xfrm>
            <a:off x="295275" y="990601"/>
            <a:ext cx="11530012" cy="5186362"/>
          </a:xfrm>
        </p:spPr>
        <p:txBody>
          <a:bodyPr/>
          <a:lstStyle/>
          <a:p>
            <a:r>
              <a:rPr lang="es-ES" dirty="0"/>
              <a:t>Bohr supuso que los electrones se encontraban en órbitas circulares alrededor de un denso núcleo cargado positivamente, pero decidió que la teoría electromagnética no se podía aplicar en forma estricta en el nivel atómico.</a:t>
            </a:r>
          </a:p>
          <a:p>
            <a:r>
              <a:rPr lang="es-ES" b="1" i="1" dirty="0"/>
              <a:t>Primer postulado de Bohr: </a:t>
            </a:r>
            <a:r>
              <a:rPr lang="es-ES" i="1" dirty="0"/>
              <a:t>Un electrón puede existir únicamente en aquellas órbitas donde la cantidad de movimiento o momento angular es un múltiplo entero de h/2</a:t>
            </a:r>
            <a:r>
              <a:rPr lang="el-GR" i="1" dirty="0"/>
              <a:t>π</a:t>
            </a:r>
            <a:r>
              <a:rPr lang="es-ES" i="1" dirty="0"/>
              <a:t>.</a:t>
            </a:r>
          </a:p>
          <a:p>
            <a:endParaRPr lang="es-MX" b="1" i="1" dirty="0"/>
          </a:p>
        </p:txBody>
      </p:sp>
      <p:pic>
        <p:nvPicPr>
          <p:cNvPr id="4" name="Imagen 3">
            <a:extLst>
              <a:ext uri="{FF2B5EF4-FFF2-40B4-BE49-F238E27FC236}">
                <a16:creationId xmlns:a16="http://schemas.microsoft.com/office/drawing/2014/main" id="{B4C602E0-D429-4449-8873-5C5B57A600BD}"/>
              </a:ext>
            </a:extLst>
          </p:cNvPr>
          <p:cNvPicPr>
            <a:picLocks noChangeAspect="1"/>
          </p:cNvPicPr>
          <p:nvPr/>
        </p:nvPicPr>
        <p:blipFill>
          <a:blip r:embed="rId2"/>
          <a:stretch>
            <a:fillRect/>
          </a:stretch>
        </p:blipFill>
        <p:spPr>
          <a:xfrm>
            <a:off x="3136106" y="3459518"/>
            <a:ext cx="3633788" cy="3290531"/>
          </a:xfrm>
          <a:prstGeom prst="rect">
            <a:avLst/>
          </a:prstGeom>
        </p:spPr>
      </p:pic>
      <p:pic>
        <p:nvPicPr>
          <p:cNvPr id="5" name="Imagen 4">
            <a:extLst>
              <a:ext uri="{FF2B5EF4-FFF2-40B4-BE49-F238E27FC236}">
                <a16:creationId xmlns:a16="http://schemas.microsoft.com/office/drawing/2014/main" id="{EF4572A2-E009-4304-AF72-776A04B9C3C4}"/>
              </a:ext>
            </a:extLst>
          </p:cNvPr>
          <p:cNvPicPr>
            <a:picLocks noChangeAspect="1"/>
          </p:cNvPicPr>
          <p:nvPr/>
        </p:nvPicPr>
        <p:blipFill>
          <a:blip r:embed="rId3"/>
          <a:stretch>
            <a:fillRect/>
          </a:stretch>
        </p:blipFill>
        <p:spPr>
          <a:xfrm>
            <a:off x="6769894" y="3542683"/>
            <a:ext cx="5317787" cy="3124200"/>
          </a:xfrm>
          <a:prstGeom prst="rect">
            <a:avLst/>
          </a:prstGeom>
        </p:spPr>
      </p:pic>
    </p:spTree>
    <p:extLst>
      <p:ext uri="{BB962C8B-B14F-4D97-AF65-F5344CB8AC3E}">
        <p14:creationId xmlns:p14="http://schemas.microsoft.com/office/powerpoint/2010/main" val="1790202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7B7A5E9-39FC-4D81-880F-83BF9AC316CA}"/>
              </a:ext>
            </a:extLst>
          </p:cNvPr>
          <p:cNvSpPr>
            <a:spLocks noGrp="1"/>
          </p:cNvSpPr>
          <p:nvPr>
            <p:ph idx="1"/>
          </p:nvPr>
        </p:nvSpPr>
        <p:spPr>
          <a:xfrm>
            <a:off x="838200" y="625642"/>
            <a:ext cx="10515600" cy="5551321"/>
          </a:xfrm>
        </p:spPr>
        <p:txBody>
          <a:bodyPr>
            <a:normAutofit lnSpcReduction="10000"/>
          </a:bodyPr>
          <a:lstStyle/>
          <a:p>
            <a:r>
              <a:rPr lang="es-ES" b="1" dirty="0"/>
              <a:t>17 DE MAYO-28 DE MAYO. </a:t>
            </a:r>
            <a:r>
              <a:rPr lang="es-ES" b="1" dirty="0">
                <a:solidFill>
                  <a:srgbClr val="FF0000"/>
                </a:solidFill>
              </a:rPr>
              <a:t>EXAMEN 28-30 DE MAYO.</a:t>
            </a:r>
          </a:p>
          <a:p>
            <a:pPr marL="0" indent="0">
              <a:buNone/>
            </a:pPr>
            <a:r>
              <a:rPr lang="es-ES" dirty="0"/>
              <a:t>-BLOQUE III:</a:t>
            </a:r>
          </a:p>
          <a:p>
            <a:r>
              <a:rPr lang="es-ES" dirty="0"/>
              <a:t>La fuerza eléctrica.</a:t>
            </a:r>
          </a:p>
          <a:p>
            <a:r>
              <a:rPr lang="es-ES" dirty="0"/>
              <a:t>El campo eléctrico (Ley de Gauss).</a:t>
            </a:r>
          </a:p>
          <a:p>
            <a:r>
              <a:rPr lang="es-ES" dirty="0"/>
              <a:t>Potencial eléctrico.</a:t>
            </a:r>
          </a:p>
          <a:p>
            <a:r>
              <a:rPr lang="es-ES" dirty="0"/>
              <a:t>Capacitancia.</a:t>
            </a:r>
          </a:p>
          <a:p>
            <a:pPr marL="0" indent="0">
              <a:buNone/>
            </a:pPr>
            <a:r>
              <a:rPr lang="es-ES" dirty="0"/>
              <a:t>-BLOQUE IV:</a:t>
            </a:r>
          </a:p>
          <a:p>
            <a:r>
              <a:rPr lang="es-ES" dirty="0"/>
              <a:t>Resistividad.</a:t>
            </a:r>
          </a:p>
          <a:p>
            <a:r>
              <a:rPr lang="es-ES" dirty="0"/>
              <a:t>Ley de Ohm.</a:t>
            </a:r>
          </a:p>
          <a:p>
            <a:r>
              <a:rPr lang="es-ES" dirty="0"/>
              <a:t>Leyes de Kirchoff (análisis de circuitos DC).</a:t>
            </a:r>
          </a:p>
          <a:p>
            <a:r>
              <a:rPr lang="es-ES" dirty="0"/>
              <a:t>Circuitos AC.</a:t>
            </a:r>
          </a:p>
        </p:txBody>
      </p:sp>
    </p:spTree>
    <p:extLst>
      <p:ext uri="{BB962C8B-B14F-4D97-AF65-F5344CB8AC3E}">
        <p14:creationId xmlns:p14="http://schemas.microsoft.com/office/powerpoint/2010/main" val="38316223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A88AEF80-0601-4F47-B264-7D384A0666BA}"/>
                  </a:ext>
                </a:extLst>
              </p:cNvPr>
              <p:cNvSpPr>
                <a:spLocks noGrp="1"/>
              </p:cNvSpPr>
              <p:nvPr>
                <p:ph idx="1"/>
              </p:nvPr>
            </p:nvSpPr>
            <p:spPr>
              <a:xfrm>
                <a:off x="529389" y="513347"/>
                <a:ext cx="11053011" cy="5775158"/>
              </a:xfrm>
            </p:spPr>
            <p:txBody>
              <a:bodyPr/>
              <a:lstStyle/>
              <a:p>
                <a:r>
                  <a:rPr lang="es-ES" dirty="0"/>
                  <a:t>El fundamento del primer postulado de Bohr se puede analizar en términos de las longitudes de onda estudiadas por de Broglie. Las órbitas estables son las que tienen un número entero de longitudes de onda electrónicas en la circunferencia de la órbita de Bohr.</a:t>
                </a:r>
              </a:p>
              <a:p>
                <a:r>
                  <a:rPr lang="es-ES" dirty="0"/>
                  <a:t>La cantidad de movimiento angular </a:t>
                </a:r>
                <a:r>
                  <a:rPr lang="es-ES" dirty="0" err="1"/>
                  <a:t>mvr</a:t>
                </a:r>
                <a:r>
                  <a:rPr lang="es-ES" dirty="0"/>
                  <a:t> se obtiene por</a:t>
                </a:r>
              </a:p>
              <a:p>
                <a14:m>
                  <m:oMath xmlns:m="http://schemas.openxmlformats.org/officeDocument/2006/math">
                    <m:r>
                      <a:rPr lang="es-ES" b="0" i="1" smtClean="0">
                        <a:latin typeface="Cambria Math" panose="02040503050406030204" pitchFamily="18" charset="0"/>
                      </a:rPr>
                      <m:t>𝑚𝑣𝑟</m:t>
                    </m:r>
                    <m:r>
                      <a:rPr lang="es-ES" b="0" i="1" smtClean="0">
                        <a:latin typeface="Cambria Math" panose="02040503050406030204" pitchFamily="18" charset="0"/>
                      </a:rPr>
                      <m:t>=</m:t>
                    </m:r>
                    <m:f>
                      <m:fPr>
                        <m:ctrlPr>
                          <a:rPr lang="es-ES" b="0" i="1" smtClean="0">
                            <a:latin typeface="Cambria Math" panose="02040503050406030204" pitchFamily="18" charset="0"/>
                          </a:rPr>
                        </m:ctrlPr>
                      </m:fPr>
                      <m:num>
                        <m:r>
                          <a:rPr lang="es-ES" b="0" i="1" smtClean="0">
                            <a:latin typeface="Cambria Math" panose="02040503050406030204" pitchFamily="18" charset="0"/>
                          </a:rPr>
                          <m:t>𝑛h</m:t>
                        </m:r>
                      </m:num>
                      <m:den>
                        <m:r>
                          <a:rPr lang="es-ES" b="0" i="1" smtClean="0">
                            <a:latin typeface="Cambria Math" panose="02040503050406030204" pitchFamily="18" charset="0"/>
                          </a:rPr>
                          <m:t>2</m:t>
                        </m:r>
                        <m:r>
                          <a:rPr lang="es-ES" b="0" i="1" smtClean="0">
                            <a:latin typeface="Cambria Math" panose="02040503050406030204" pitchFamily="18" charset="0"/>
                            <a:ea typeface="Cambria Math" panose="02040503050406030204" pitchFamily="18" charset="0"/>
                          </a:rPr>
                          <m:t>𝜋</m:t>
                        </m:r>
                      </m:den>
                    </m:f>
                  </m:oMath>
                </a14:m>
                <a:endParaRPr lang="es-MX" dirty="0"/>
              </a:p>
              <a:p>
                <a:r>
                  <a:rPr lang="es-MX" dirty="0"/>
                  <a:t>Donde m es la masa, v es la velocidad, r es el radio de la órbita y h es la constante de Planck. El número n, llamado el número cuántico principal, puede tomar los valores n=1,2,3…</a:t>
                </a:r>
              </a:p>
              <a:p>
                <a:r>
                  <a:rPr lang="es-MX" b="1" i="1" dirty="0"/>
                  <a:t>Segundo postulado de Bohr: Si un electrón cambia de una órbita estable a cualquier otra, pierde o gana energía, en cuantos discretos, igual a la diferencia en energía entre los estados inicial y final.</a:t>
                </a:r>
              </a:p>
              <a:p>
                <a:endParaRPr lang="es-MX" b="1" i="1" dirty="0"/>
              </a:p>
            </p:txBody>
          </p:sp>
        </mc:Choice>
        <mc:Fallback xmlns="">
          <p:sp>
            <p:nvSpPr>
              <p:cNvPr id="3" name="Marcador de contenido 2">
                <a:extLst>
                  <a:ext uri="{FF2B5EF4-FFF2-40B4-BE49-F238E27FC236}">
                    <a16:creationId xmlns:a16="http://schemas.microsoft.com/office/drawing/2014/main" id="{A88AEF80-0601-4F47-B264-7D384A0666BA}"/>
                  </a:ext>
                </a:extLst>
              </p:cNvPr>
              <p:cNvSpPr>
                <a:spLocks noGrp="1" noRot="1" noChangeAspect="1" noMove="1" noResize="1" noEditPoints="1" noAdjustHandles="1" noChangeArrowheads="1" noChangeShapeType="1" noTextEdit="1"/>
              </p:cNvSpPr>
              <p:nvPr>
                <p:ph idx="1"/>
              </p:nvPr>
            </p:nvSpPr>
            <p:spPr>
              <a:xfrm>
                <a:off x="529389" y="513347"/>
                <a:ext cx="11053011" cy="5775158"/>
              </a:xfrm>
              <a:blipFill>
                <a:blip r:embed="rId2"/>
                <a:stretch>
                  <a:fillRect l="-993" t="-1688" r="-1434"/>
                </a:stretch>
              </a:blipFill>
            </p:spPr>
            <p:txBody>
              <a:bodyPr/>
              <a:lstStyle/>
              <a:p>
                <a:r>
                  <a:rPr lang="es-MX">
                    <a:noFill/>
                  </a:rPr>
                  <a:t> </a:t>
                </a:r>
              </a:p>
            </p:txBody>
          </p:sp>
        </mc:Fallback>
      </mc:AlternateContent>
    </p:spTree>
    <p:extLst>
      <p:ext uri="{BB962C8B-B14F-4D97-AF65-F5344CB8AC3E}">
        <p14:creationId xmlns:p14="http://schemas.microsoft.com/office/powerpoint/2010/main" val="23992874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57066F1F-DA22-461E-8034-9C5E971C6E6F}"/>
                  </a:ext>
                </a:extLst>
              </p:cNvPr>
              <p:cNvSpPr>
                <a:spLocks noGrp="1"/>
              </p:cNvSpPr>
              <p:nvPr>
                <p:ph idx="1"/>
              </p:nvPr>
            </p:nvSpPr>
            <p:spPr>
              <a:xfrm>
                <a:off x="838200" y="657726"/>
                <a:ext cx="10515600" cy="5519237"/>
              </a:xfrm>
            </p:spPr>
            <p:txBody>
              <a:bodyPr/>
              <a:lstStyle/>
              <a:p>
                <a:r>
                  <a:rPr lang="es-ES" dirty="0"/>
                  <a:t>En forma de ecuación, el segundo postulado de Bohr se escribe:</a:t>
                </a:r>
              </a:p>
              <a:p>
                <a14:m>
                  <m:oMath xmlns:m="http://schemas.openxmlformats.org/officeDocument/2006/math">
                    <m:r>
                      <a:rPr lang="es-ES" b="0" i="1" smtClean="0">
                        <a:latin typeface="Cambria Math" panose="02040503050406030204" pitchFamily="18" charset="0"/>
                      </a:rPr>
                      <m:t>h𝑓</m:t>
                    </m:r>
                    <m:r>
                      <a:rPr lang="es-ES" b="0" i="1" smtClean="0">
                        <a:latin typeface="Cambria Math" panose="02040503050406030204" pitchFamily="18" charset="0"/>
                      </a:rPr>
                      <m:t>=</m:t>
                    </m:r>
                    <m:sSub>
                      <m:sSubPr>
                        <m:ctrlPr>
                          <a:rPr lang="es-ES" b="0" i="1" smtClean="0">
                            <a:latin typeface="Cambria Math" panose="02040503050406030204" pitchFamily="18" charset="0"/>
                          </a:rPr>
                        </m:ctrlPr>
                      </m:sSubPr>
                      <m:e>
                        <m:r>
                          <a:rPr lang="es-ES" b="0" i="1" smtClean="0">
                            <a:latin typeface="Cambria Math" panose="02040503050406030204" pitchFamily="18" charset="0"/>
                          </a:rPr>
                          <m:t>𝐸</m:t>
                        </m:r>
                      </m:e>
                      <m:sub>
                        <m:r>
                          <a:rPr lang="es-ES" b="0" i="1" smtClean="0">
                            <a:latin typeface="Cambria Math" panose="02040503050406030204" pitchFamily="18" charset="0"/>
                          </a:rPr>
                          <m:t>𝑖</m:t>
                        </m:r>
                      </m:sub>
                    </m:sSub>
                    <m:r>
                      <a:rPr lang="es-ES" b="0" i="1" smtClean="0">
                        <a:latin typeface="Cambria Math" panose="02040503050406030204" pitchFamily="18" charset="0"/>
                      </a:rPr>
                      <m:t>−</m:t>
                    </m:r>
                    <m:sSub>
                      <m:sSubPr>
                        <m:ctrlPr>
                          <a:rPr lang="es-ES" b="0" i="1" smtClean="0">
                            <a:latin typeface="Cambria Math" panose="02040503050406030204" pitchFamily="18" charset="0"/>
                          </a:rPr>
                        </m:ctrlPr>
                      </m:sSubPr>
                      <m:e>
                        <m:r>
                          <a:rPr lang="es-ES" b="0" i="1" smtClean="0">
                            <a:latin typeface="Cambria Math" panose="02040503050406030204" pitchFamily="18" charset="0"/>
                          </a:rPr>
                          <m:t>𝐸</m:t>
                        </m:r>
                      </m:e>
                      <m:sub>
                        <m:r>
                          <a:rPr lang="es-ES" b="0" i="1" smtClean="0">
                            <a:latin typeface="Cambria Math" panose="02040503050406030204" pitchFamily="18" charset="0"/>
                          </a:rPr>
                          <m:t>𝑓</m:t>
                        </m:r>
                      </m:sub>
                    </m:sSub>
                  </m:oMath>
                </a14:m>
                <a:endParaRPr lang="es-ES" b="0" dirty="0"/>
              </a:p>
              <a:p>
                <a:r>
                  <a:rPr lang="es-MX" dirty="0"/>
                  <a:t>Donde </a:t>
                </a:r>
                <a:r>
                  <a:rPr lang="es-MX" dirty="0" err="1"/>
                  <a:t>hf</a:t>
                </a:r>
                <a:r>
                  <a:rPr lang="es-MX" dirty="0"/>
                  <a:t> es la energía de un fotón emitido o absorbido.</a:t>
                </a:r>
              </a:p>
              <a:p>
                <a:r>
                  <a:rPr lang="es-MX" dirty="0"/>
                  <a:t>Ei= Energía inicial.</a:t>
                </a:r>
              </a:p>
              <a:p>
                <a:r>
                  <a:rPr lang="es-MX" dirty="0" err="1"/>
                  <a:t>Ef</a:t>
                </a:r>
                <a:r>
                  <a:rPr lang="es-MX" dirty="0"/>
                  <a:t>= Energía final.</a:t>
                </a:r>
              </a:p>
            </p:txBody>
          </p:sp>
        </mc:Choice>
        <mc:Fallback xmlns="">
          <p:sp>
            <p:nvSpPr>
              <p:cNvPr id="3" name="Marcador de contenido 2">
                <a:extLst>
                  <a:ext uri="{FF2B5EF4-FFF2-40B4-BE49-F238E27FC236}">
                    <a16:creationId xmlns:a16="http://schemas.microsoft.com/office/drawing/2014/main" id="{57066F1F-DA22-461E-8034-9C5E971C6E6F}"/>
                  </a:ext>
                </a:extLst>
              </p:cNvPr>
              <p:cNvSpPr>
                <a:spLocks noGrp="1" noRot="1" noChangeAspect="1" noMove="1" noResize="1" noEditPoints="1" noAdjustHandles="1" noChangeArrowheads="1" noChangeShapeType="1" noTextEdit="1"/>
              </p:cNvSpPr>
              <p:nvPr>
                <p:ph idx="1"/>
              </p:nvPr>
            </p:nvSpPr>
            <p:spPr>
              <a:xfrm>
                <a:off x="838200" y="657726"/>
                <a:ext cx="10515600" cy="5519237"/>
              </a:xfrm>
              <a:blipFill>
                <a:blip r:embed="rId2"/>
                <a:stretch>
                  <a:fillRect l="-1043" t="-1878"/>
                </a:stretch>
              </a:blipFill>
            </p:spPr>
            <p:txBody>
              <a:bodyPr/>
              <a:lstStyle/>
              <a:p>
                <a:r>
                  <a:rPr lang="es-MX">
                    <a:noFill/>
                  </a:rPr>
                  <a:t> </a:t>
                </a:r>
              </a:p>
            </p:txBody>
          </p:sp>
        </mc:Fallback>
      </mc:AlternateContent>
      <p:pic>
        <p:nvPicPr>
          <p:cNvPr id="4" name="Imagen 3">
            <a:extLst>
              <a:ext uri="{FF2B5EF4-FFF2-40B4-BE49-F238E27FC236}">
                <a16:creationId xmlns:a16="http://schemas.microsoft.com/office/drawing/2014/main" id="{AB1A3CBC-E782-47A6-BF6C-C7069E5B4EC4}"/>
              </a:ext>
            </a:extLst>
          </p:cNvPr>
          <p:cNvPicPr>
            <a:picLocks noChangeAspect="1"/>
          </p:cNvPicPr>
          <p:nvPr/>
        </p:nvPicPr>
        <p:blipFill rotWithShape="1">
          <a:blip r:embed="rId3"/>
          <a:srcRect l="9975" t="21748" r="10364" b="19741"/>
          <a:stretch/>
        </p:blipFill>
        <p:spPr>
          <a:xfrm>
            <a:off x="2496000" y="3417344"/>
            <a:ext cx="7200000" cy="2974772"/>
          </a:xfrm>
          <a:prstGeom prst="rect">
            <a:avLst/>
          </a:prstGeom>
        </p:spPr>
      </p:pic>
    </p:spTree>
    <p:extLst>
      <p:ext uri="{BB962C8B-B14F-4D97-AF65-F5344CB8AC3E}">
        <p14:creationId xmlns:p14="http://schemas.microsoft.com/office/powerpoint/2010/main" val="20196793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D02FC3-D17B-48B2-8BA7-C8989340A310}"/>
              </a:ext>
            </a:extLst>
          </p:cNvPr>
          <p:cNvSpPr>
            <a:spLocks noGrp="1"/>
          </p:cNvSpPr>
          <p:nvPr>
            <p:ph type="title"/>
          </p:nvPr>
        </p:nvSpPr>
        <p:spPr>
          <a:xfrm>
            <a:off x="838200" y="140535"/>
            <a:ext cx="10515600" cy="821991"/>
          </a:xfrm>
        </p:spPr>
        <p:txBody>
          <a:bodyPr/>
          <a:lstStyle/>
          <a:p>
            <a:r>
              <a:rPr lang="es-ES" dirty="0"/>
              <a:t>Niveles de Energía.</a:t>
            </a:r>
            <a:endParaRPr lang="es-MX" dirty="0"/>
          </a:p>
        </p:txBody>
      </p:sp>
      <mc:AlternateContent xmlns:mc="http://schemas.openxmlformats.org/markup-compatibility/2006">
        <mc:Choice xmlns:a14="http://schemas.microsoft.com/office/drawing/2010/main" Requires="a14">
          <p:sp>
            <p:nvSpPr>
              <p:cNvPr id="3" name="Marcador de contenido 2">
                <a:extLst>
                  <a:ext uri="{FF2B5EF4-FFF2-40B4-BE49-F238E27FC236}">
                    <a16:creationId xmlns:a16="http://schemas.microsoft.com/office/drawing/2014/main" id="{DD4FD29F-E59E-498D-8473-8756DEA9926F}"/>
                  </a:ext>
                </a:extLst>
              </p:cNvPr>
              <p:cNvSpPr>
                <a:spLocks noGrp="1"/>
              </p:cNvSpPr>
              <p:nvPr>
                <p:ph idx="1"/>
              </p:nvPr>
            </p:nvSpPr>
            <p:spPr>
              <a:xfrm>
                <a:off x="336883" y="1074821"/>
                <a:ext cx="11373853" cy="5102142"/>
              </a:xfrm>
            </p:spPr>
            <p:txBody>
              <a:bodyPr/>
              <a:lstStyle/>
              <a:p>
                <a:r>
                  <a:rPr lang="es-ES" dirty="0"/>
                  <a:t>Gracias al trabajo de Bohr ahora tenemos una imagen de un átomo en la cual los electrones en las órbitas pueden ocupar cierto número de </a:t>
                </a:r>
                <a:r>
                  <a:rPr lang="es-ES" b="1" dirty="0"/>
                  <a:t>niveles energéticos. </a:t>
                </a:r>
                <a:r>
                  <a:rPr lang="es-ES" dirty="0"/>
                  <a:t>La energía total en el nivel n-</a:t>
                </a:r>
                <a:r>
                  <a:rPr lang="es-ES" dirty="0" err="1"/>
                  <a:t>ésimo</a:t>
                </a:r>
                <a:r>
                  <a:rPr lang="es-ES" dirty="0"/>
                  <a:t> se calcula a partir de la siguiente ecuación:</a:t>
                </a:r>
              </a:p>
              <a:p>
                <a14:m>
                  <m:oMath xmlns:m="http://schemas.openxmlformats.org/officeDocument/2006/math">
                    <m:sSub>
                      <m:sSubPr>
                        <m:ctrlPr>
                          <a:rPr lang="es-MX" i="1" smtClean="0">
                            <a:latin typeface="Cambria Math" panose="02040503050406030204" pitchFamily="18" charset="0"/>
                          </a:rPr>
                        </m:ctrlPr>
                      </m:sSubPr>
                      <m:e>
                        <m:r>
                          <a:rPr lang="es-ES" b="0" i="1" smtClean="0">
                            <a:latin typeface="Cambria Math" panose="02040503050406030204" pitchFamily="18" charset="0"/>
                          </a:rPr>
                          <m:t>𝐸</m:t>
                        </m:r>
                      </m:e>
                      <m:sub>
                        <m:r>
                          <a:rPr lang="es-ES" b="0" i="1" smtClean="0">
                            <a:latin typeface="Cambria Math" panose="02040503050406030204" pitchFamily="18" charset="0"/>
                          </a:rPr>
                          <m:t>𝑛</m:t>
                        </m:r>
                      </m:sub>
                    </m:sSub>
                    <m:r>
                      <a:rPr lang="es-ES" b="0" i="1" smtClean="0">
                        <a:latin typeface="Cambria Math" panose="02040503050406030204" pitchFamily="18" charset="0"/>
                      </a:rPr>
                      <m:t>=−</m:t>
                    </m:r>
                    <m:f>
                      <m:fPr>
                        <m:ctrlPr>
                          <a:rPr lang="es-ES" b="0" i="1" smtClean="0">
                            <a:latin typeface="Cambria Math" panose="02040503050406030204" pitchFamily="18" charset="0"/>
                          </a:rPr>
                        </m:ctrlPr>
                      </m:fPr>
                      <m:num>
                        <m:sSup>
                          <m:sSupPr>
                            <m:ctrlPr>
                              <a:rPr lang="es-ES" b="0" i="1" smtClean="0">
                                <a:latin typeface="Cambria Math" panose="02040503050406030204" pitchFamily="18" charset="0"/>
                              </a:rPr>
                            </m:ctrlPr>
                          </m:sSupPr>
                          <m:e>
                            <m:r>
                              <a:rPr lang="es-ES" b="0" i="1" smtClean="0">
                                <a:latin typeface="Cambria Math" panose="02040503050406030204" pitchFamily="18" charset="0"/>
                              </a:rPr>
                              <m:t>𝑚𝑒</m:t>
                            </m:r>
                          </m:e>
                          <m:sup>
                            <m:r>
                              <a:rPr lang="es-ES" b="0" i="1" smtClean="0">
                                <a:latin typeface="Cambria Math" panose="02040503050406030204" pitchFamily="18" charset="0"/>
                              </a:rPr>
                              <m:t>4</m:t>
                            </m:r>
                          </m:sup>
                        </m:sSup>
                      </m:num>
                      <m:den>
                        <m:r>
                          <a:rPr lang="es-ES" b="0" i="1" smtClean="0">
                            <a:latin typeface="Cambria Math" panose="02040503050406030204" pitchFamily="18" charset="0"/>
                          </a:rPr>
                          <m:t>8</m:t>
                        </m:r>
                        <m:sSubSup>
                          <m:sSubSupPr>
                            <m:ctrlPr>
                              <a:rPr lang="es-ES" b="0" i="1" smtClean="0">
                                <a:latin typeface="Cambria Math" panose="02040503050406030204" pitchFamily="18" charset="0"/>
                              </a:rPr>
                            </m:ctrlPr>
                          </m:sSubSupPr>
                          <m:e>
                            <m:r>
                              <a:rPr lang="es-ES" b="0" i="1" smtClean="0">
                                <a:latin typeface="Cambria Math" panose="02040503050406030204" pitchFamily="18" charset="0"/>
                                <a:ea typeface="Cambria Math" panose="02040503050406030204" pitchFamily="18" charset="0"/>
                              </a:rPr>
                              <m:t>𝜖</m:t>
                            </m:r>
                          </m:e>
                          <m:sub>
                            <m:r>
                              <a:rPr lang="es-ES" b="0" i="1" smtClean="0">
                                <a:latin typeface="Cambria Math" panose="02040503050406030204" pitchFamily="18" charset="0"/>
                              </a:rPr>
                              <m:t>0</m:t>
                            </m:r>
                          </m:sub>
                          <m:sup>
                            <m:r>
                              <a:rPr lang="es-ES" b="0" i="1" smtClean="0">
                                <a:latin typeface="Cambria Math" panose="02040503050406030204" pitchFamily="18" charset="0"/>
                              </a:rPr>
                              <m:t>2</m:t>
                            </m:r>
                          </m:sup>
                        </m:sSubSup>
                        <m:sSup>
                          <m:sSupPr>
                            <m:ctrlPr>
                              <a:rPr lang="es-ES" b="0" i="1" smtClean="0">
                                <a:latin typeface="Cambria Math" panose="02040503050406030204" pitchFamily="18" charset="0"/>
                              </a:rPr>
                            </m:ctrlPr>
                          </m:sSupPr>
                          <m:e>
                            <m:r>
                              <a:rPr lang="es-ES" b="0" i="1" smtClean="0">
                                <a:latin typeface="Cambria Math" panose="02040503050406030204" pitchFamily="18" charset="0"/>
                              </a:rPr>
                              <m:t>𝑛</m:t>
                            </m:r>
                          </m:e>
                          <m:sup>
                            <m:r>
                              <a:rPr lang="es-ES" b="0" i="1" smtClean="0">
                                <a:latin typeface="Cambria Math" panose="02040503050406030204" pitchFamily="18" charset="0"/>
                              </a:rPr>
                              <m:t>2</m:t>
                            </m:r>
                          </m:sup>
                        </m:sSup>
                        <m:sSup>
                          <m:sSupPr>
                            <m:ctrlPr>
                              <a:rPr lang="es-ES" b="0" i="1" smtClean="0">
                                <a:latin typeface="Cambria Math" panose="02040503050406030204" pitchFamily="18" charset="0"/>
                              </a:rPr>
                            </m:ctrlPr>
                          </m:sSupPr>
                          <m:e>
                            <m:r>
                              <a:rPr lang="es-ES" b="0" i="1" smtClean="0">
                                <a:latin typeface="Cambria Math" panose="02040503050406030204" pitchFamily="18" charset="0"/>
                              </a:rPr>
                              <m:t>h</m:t>
                            </m:r>
                          </m:e>
                          <m:sup>
                            <m:r>
                              <a:rPr lang="es-ES" b="0" i="1" smtClean="0">
                                <a:latin typeface="Cambria Math" panose="02040503050406030204" pitchFamily="18" charset="0"/>
                              </a:rPr>
                              <m:t>2</m:t>
                            </m:r>
                          </m:sup>
                        </m:sSup>
                      </m:den>
                    </m:f>
                  </m:oMath>
                </a14:m>
                <a:r>
                  <a:rPr lang="es-MX" dirty="0"/>
                  <a:t>  					</a:t>
                </a:r>
                <a14:m>
                  <m:oMath xmlns:m="http://schemas.openxmlformats.org/officeDocument/2006/math">
                    <m:sSub>
                      <m:sSubPr>
                        <m:ctrlPr>
                          <a:rPr lang="es-MX" i="1" smtClean="0">
                            <a:latin typeface="Cambria Math" panose="02040503050406030204" pitchFamily="18" charset="0"/>
                          </a:rPr>
                        </m:ctrlPr>
                      </m:sSubPr>
                      <m:e>
                        <m:r>
                          <a:rPr lang="es-ES" b="0" i="1" smtClean="0">
                            <a:latin typeface="Cambria Math" panose="02040503050406030204" pitchFamily="18" charset="0"/>
                          </a:rPr>
                          <m:t>𝐸</m:t>
                        </m:r>
                      </m:e>
                      <m:sub>
                        <m:r>
                          <a:rPr lang="es-ES" b="0" i="1" smtClean="0">
                            <a:latin typeface="Cambria Math" panose="02040503050406030204" pitchFamily="18" charset="0"/>
                          </a:rPr>
                          <m:t>𝑛</m:t>
                        </m:r>
                      </m:sub>
                    </m:sSub>
                    <m:r>
                      <a:rPr lang="es-ES" b="0" i="1" smtClean="0">
                        <a:latin typeface="Cambria Math" panose="02040503050406030204" pitchFamily="18" charset="0"/>
                      </a:rPr>
                      <m:t>=</m:t>
                    </m:r>
                    <m:f>
                      <m:fPr>
                        <m:ctrlPr>
                          <a:rPr lang="es-ES" b="0" i="1" smtClean="0">
                            <a:latin typeface="Cambria Math" panose="02040503050406030204" pitchFamily="18" charset="0"/>
                          </a:rPr>
                        </m:ctrlPr>
                      </m:fPr>
                      <m:num>
                        <m:r>
                          <a:rPr lang="es-ES" b="0" i="1" smtClean="0">
                            <a:latin typeface="Cambria Math" panose="02040503050406030204" pitchFamily="18" charset="0"/>
                          </a:rPr>
                          <m:t>−13.6 </m:t>
                        </m:r>
                        <m:r>
                          <a:rPr lang="es-ES" b="0" i="1" smtClean="0">
                            <a:latin typeface="Cambria Math" panose="02040503050406030204" pitchFamily="18" charset="0"/>
                          </a:rPr>
                          <m:t>𝑒𝑉</m:t>
                        </m:r>
                      </m:num>
                      <m:den>
                        <m:sSup>
                          <m:sSupPr>
                            <m:ctrlPr>
                              <a:rPr lang="es-ES" b="0" i="1" smtClean="0">
                                <a:latin typeface="Cambria Math" panose="02040503050406030204" pitchFamily="18" charset="0"/>
                              </a:rPr>
                            </m:ctrlPr>
                          </m:sSupPr>
                          <m:e>
                            <m:r>
                              <a:rPr lang="es-ES" b="0" i="1" smtClean="0">
                                <a:latin typeface="Cambria Math" panose="02040503050406030204" pitchFamily="18" charset="0"/>
                              </a:rPr>
                              <m:t>𝑛</m:t>
                            </m:r>
                          </m:e>
                          <m:sup>
                            <m:r>
                              <a:rPr lang="es-ES" b="0" i="1" smtClean="0">
                                <a:latin typeface="Cambria Math" panose="02040503050406030204" pitchFamily="18" charset="0"/>
                              </a:rPr>
                              <m:t>2</m:t>
                            </m:r>
                          </m:sup>
                        </m:sSup>
                      </m:den>
                    </m:f>
                  </m:oMath>
                </a14:m>
                <a:endParaRPr lang="es-MX" dirty="0"/>
              </a:p>
              <a:p>
                <a:endParaRPr lang="es-MX" dirty="0"/>
              </a:p>
            </p:txBody>
          </p:sp>
        </mc:Choice>
        <mc:Fallback>
          <p:sp>
            <p:nvSpPr>
              <p:cNvPr id="3" name="Marcador de contenido 2">
                <a:extLst>
                  <a:ext uri="{FF2B5EF4-FFF2-40B4-BE49-F238E27FC236}">
                    <a16:creationId xmlns:a16="http://schemas.microsoft.com/office/drawing/2014/main" id="{DD4FD29F-E59E-498D-8473-8756DEA9926F}"/>
                  </a:ext>
                </a:extLst>
              </p:cNvPr>
              <p:cNvSpPr>
                <a:spLocks noGrp="1" noRot="1" noChangeAspect="1" noMove="1" noResize="1" noEditPoints="1" noAdjustHandles="1" noChangeArrowheads="1" noChangeShapeType="1" noTextEdit="1"/>
              </p:cNvSpPr>
              <p:nvPr>
                <p:ph idx="1"/>
              </p:nvPr>
            </p:nvSpPr>
            <p:spPr>
              <a:xfrm>
                <a:off x="336883" y="1074821"/>
                <a:ext cx="11373853" cy="5102142"/>
              </a:xfrm>
              <a:blipFill>
                <a:blip r:embed="rId2"/>
                <a:stretch>
                  <a:fillRect l="-965" t="-1912"/>
                </a:stretch>
              </a:blipFill>
            </p:spPr>
            <p:txBody>
              <a:bodyPr/>
              <a:lstStyle/>
              <a:p>
                <a:r>
                  <a:rPr lang="es-MX">
                    <a:noFill/>
                  </a:rPr>
                  <a:t> </a:t>
                </a:r>
              </a:p>
            </p:txBody>
          </p:sp>
        </mc:Fallback>
      </mc:AlternateContent>
      <p:pic>
        <p:nvPicPr>
          <p:cNvPr id="4" name="Imagen 3">
            <a:extLst>
              <a:ext uri="{FF2B5EF4-FFF2-40B4-BE49-F238E27FC236}">
                <a16:creationId xmlns:a16="http://schemas.microsoft.com/office/drawing/2014/main" id="{DB691E21-2C76-4D51-B123-6609561182BD}"/>
              </a:ext>
            </a:extLst>
          </p:cNvPr>
          <p:cNvPicPr>
            <a:picLocks noChangeAspect="1"/>
          </p:cNvPicPr>
          <p:nvPr/>
        </p:nvPicPr>
        <p:blipFill rotWithShape="1">
          <a:blip r:embed="rId3"/>
          <a:srcRect l="23301" t="27832" r="26092" b="31650"/>
          <a:stretch/>
        </p:blipFill>
        <p:spPr>
          <a:xfrm>
            <a:off x="2692270" y="3569489"/>
            <a:ext cx="7301962" cy="3288511"/>
          </a:xfrm>
          <a:prstGeom prst="rect">
            <a:avLst/>
          </a:prstGeom>
        </p:spPr>
      </p:pic>
    </p:spTree>
    <p:extLst>
      <p:ext uri="{BB962C8B-B14F-4D97-AF65-F5344CB8AC3E}">
        <p14:creationId xmlns:p14="http://schemas.microsoft.com/office/powerpoint/2010/main" val="16547846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E93EB7-2C1D-4982-A61A-2E5F5010A48A}"/>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D7BBC070-F47A-46D7-B9D2-0B33D26F438A}"/>
              </a:ext>
            </a:extLst>
          </p:cNvPr>
          <p:cNvSpPr>
            <a:spLocks noGrp="1"/>
          </p:cNvSpPr>
          <p:nvPr>
            <p:ph idx="1"/>
          </p:nvPr>
        </p:nvSpPr>
        <p:spPr/>
        <p:txBody>
          <a:bodyPr/>
          <a:lstStyle/>
          <a:p>
            <a:endParaRPr lang="es-MX"/>
          </a:p>
        </p:txBody>
      </p:sp>
      <p:pic>
        <p:nvPicPr>
          <p:cNvPr id="4" name="Imagen 3">
            <a:extLst>
              <a:ext uri="{FF2B5EF4-FFF2-40B4-BE49-F238E27FC236}">
                <a16:creationId xmlns:a16="http://schemas.microsoft.com/office/drawing/2014/main" id="{E0B5539C-DE53-4349-BDC9-04188A35EB52}"/>
              </a:ext>
            </a:extLst>
          </p:cNvPr>
          <p:cNvPicPr>
            <a:picLocks noChangeAspect="1"/>
          </p:cNvPicPr>
          <p:nvPr/>
        </p:nvPicPr>
        <p:blipFill rotWithShape="1">
          <a:blip r:embed="rId2"/>
          <a:srcRect l="28616" t="19417" r="9927" b="11715"/>
          <a:stretch/>
        </p:blipFill>
        <p:spPr>
          <a:xfrm>
            <a:off x="0" y="2141422"/>
            <a:ext cx="5901248" cy="3719744"/>
          </a:xfrm>
          <a:prstGeom prst="rect">
            <a:avLst/>
          </a:prstGeom>
        </p:spPr>
      </p:pic>
      <p:pic>
        <p:nvPicPr>
          <p:cNvPr id="5" name="Imagen 4">
            <a:extLst>
              <a:ext uri="{FF2B5EF4-FFF2-40B4-BE49-F238E27FC236}">
                <a16:creationId xmlns:a16="http://schemas.microsoft.com/office/drawing/2014/main" id="{84111F2C-948C-4AFB-8665-8C21E8CCDC35}"/>
              </a:ext>
            </a:extLst>
          </p:cNvPr>
          <p:cNvPicPr>
            <a:picLocks noChangeAspect="1"/>
          </p:cNvPicPr>
          <p:nvPr/>
        </p:nvPicPr>
        <p:blipFill rotWithShape="1">
          <a:blip r:embed="rId3"/>
          <a:srcRect l="35898" t="18771" r="29879" b="9931"/>
          <a:stretch/>
        </p:blipFill>
        <p:spPr>
          <a:xfrm>
            <a:off x="6355858" y="45675"/>
            <a:ext cx="5836142" cy="6839294"/>
          </a:xfrm>
          <a:prstGeom prst="rect">
            <a:avLst/>
          </a:prstGeom>
        </p:spPr>
      </p:pic>
    </p:spTree>
    <p:extLst>
      <p:ext uri="{BB962C8B-B14F-4D97-AF65-F5344CB8AC3E}">
        <p14:creationId xmlns:p14="http://schemas.microsoft.com/office/powerpoint/2010/main" val="2285690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5A7224-9100-41E3-8258-E5918444ED50}"/>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A54486EF-0C19-4E7A-823A-11EAE4BCB42F}"/>
              </a:ext>
            </a:extLst>
          </p:cNvPr>
          <p:cNvSpPr>
            <a:spLocks noGrp="1"/>
          </p:cNvSpPr>
          <p:nvPr>
            <p:ph idx="1"/>
          </p:nvPr>
        </p:nvSpPr>
        <p:spPr/>
        <p:txBody>
          <a:bodyPr>
            <a:normAutofit fontScale="85000" lnSpcReduction="20000"/>
          </a:bodyPr>
          <a:lstStyle/>
          <a:p>
            <a:r>
              <a:rPr lang="es-ES" b="1" dirty="0"/>
              <a:t>31 DE MAYO-11 DE JUNIO. </a:t>
            </a:r>
            <a:r>
              <a:rPr lang="es-ES" b="1" dirty="0">
                <a:solidFill>
                  <a:srgbClr val="FF0000"/>
                </a:solidFill>
              </a:rPr>
              <a:t>EXAMEN 11 DE JUNIO-13 DE JUNIO.</a:t>
            </a:r>
          </a:p>
          <a:p>
            <a:pPr marL="0" indent="0">
              <a:buNone/>
            </a:pPr>
            <a:r>
              <a:rPr lang="es-ES" dirty="0"/>
              <a:t>-BLOQUE V:</a:t>
            </a:r>
          </a:p>
          <a:p>
            <a:r>
              <a:rPr lang="es-ES" dirty="0"/>
              <a:t>Magnetismo y campo magnético.</a:t>
            </a:r>
          </a:p>
          <a:p>
            <a:r>
              <a:rPr lang="es-ES" dirty="0"/>
              <a:t>Ley de Lenz.</a:t>
            </a:r>
          </a:p>
          <a:p>
            <a:r>
              <a:rPr lang="es-ES" dirty="0"/>
              <a:t>Ley de Faraday.</a:t>
            </a:r>
          </a:p>
          <a:p>
            <a:pPr marL="0" indent="0">
              <a:buNone/>
            </a:pPr>
            <a:r>
              <a:rPr lang="es-ES" dirty="0"/>
              <a:t>-BLOQUE VI:</a:t>
            </a:r>
          </a:p>
          <a:p>
            <a:r>
              <a:rPr lang="es-ES" dirty="0"/>
              <a:t>Relatividad.</a:t>
            </a:r>
          </a:p>
          <a:p>
            <a:r>
              <a:rPr lang="es-ES" dirty="0"/>
              <a:t>Efecto fotoeléctrico.</a:t>
            </a:r>
          </a:p>
          <a:p>
            <a:r>
              <a:rPr lang="es-ES" dirty="0"/>
              <a:t>El átomo de Rutherford.</a:t>
            </a:r>
          </a:p>
          <a:p>
            <a:r>
              <a:rPr lang="es-ES" dirty="0"/>
              <a:t>El átomo de Bohr.</a:t>
            </a:r>
          </a:p>
          <a:p>
            <a:r>
              <a:rPr lang="es-ES" dirty="0"/>
              <a:t>Niveles de energía.</a:t>
            </a:r>
          </a:p>
          <a:p>
            <a:pPr marL="0" indent="0">
              <a:buNone/>
            </a:pPr>
            <a:endParaRPr lang="es-MX" dirty="0"/>
          </a:p>
        </p:txBody>
      </p:sp>
    </p:spTree>
    <p:extLst>
      <p:ext uri="{BB962C8B-B14F-4D97-AF65-F5344CB8AC3E}">
        <p14:creationId xmlns:p14="http://schemas.microsoft.com/office/powerpoint/2010/main" val="32671274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3F1416-DFF7-44DA-971D-4BEBC05C5E11}"/>
              </a:ext>
            </a:extLst>
          </p:cNvPr>
          <p:cNvSpPr>
            <a:spLocks noGrp="1"/>
          </p:cNvSpPr>
          <p:nvPr>
            <p:ph type="title"/>
          </p:nvPr>
        </p:nvSpPr>
        <p:spPr>
          <a:xfrm>
            <a:off x="838200" y="209550"/>
            <a:ext cx="10515600" cy="962025"/>
          </a:xfrm>
        </p:spPr>
        <p:txBody>
          <a:bodyPr/>
          <a:lstStyle/>
          <a:p>
            <a:r>
              <a:rPr lang="es-ES" dirty="0"/>
              <a:t>Magnetismo.</a:t>
            </a:r>
            <a:endParaRPr lang="es-MX" dirty="0"/>
          </a:p>
        </p:txBody>
      </p:sp>
      <p:sp>
        <p:nvSpPr>
          <p:cNvPr id="3" name="Marcador de contenido 2">
            <a:extLst>
              <a:ext uri="{FF2B5EF4-FFF2-40B4-BE49-F238E27FC236}">
                <a16:creationId xmlns:a16="http://schemas.microsoft.com/office/drawing/2014/main" id="{63E514A1-D65E-44D2-AF4D-9C9B87362317}"/>
              </a:ext>
            </a:extLst>
          </p:cNvPr>
          <p:cNvSpPr>
            <a:spLocks noGrp="1"/>
          </p:cNvSpPr>
          <p:nvPr>
            <p:ph idx="1"/>
          </p:nvPr>
        </p:nvSpPr>
        <p:spPr>
          <a:xfrm>
            <a:off x="457200" y="1057275"/>
            <a:ext cx="11201400" cy="5119688"/>
          </a:xfrm>
        </p:spPr>
        <p:txBody>
          <a:bodyPr/>
          <a:lstStyle/>
          <a:p>
            <a:r>
              <a:rPr lang="es-ES" b="1" i="1" dirty="0"/>
              <a:t>Ley de la fuerza magnética: </a:t>
            </a:r>
            <a:r>
              <a:rPr lang="es-ES" i="1" dirty="0"/>
              <a:t>Polos magnéticos iguales se repelen y polos magnéticos diferentes se atraen.</a:t>
            </a:r>
          </a:p>
          <a:p>
            <a:r>
              <a:rPr lang="es-ES" dirty="0"/>
              <a:t>Los átomos en un material magnético están agrupados en microscópicas regiones magnéticas conocidas como </a:t>
            </a:r>
            <a:r>
              <a:rPr lang="es-ES" b="1" i="1" dirty="0"/>
              <a:t>dominios. </a:t>
            </a:r>
            <a:r>
              <a:rPr lang="es-ES" dirty="0"/>
              <a:t>Se piensa que todos los átomos dentro de un dominio están polarizados magnéticamente a lo largo de un eje cristalino. En un material no magnetizado, estos dominios se orientan en direcciones al azar. Si un gran número de dominios se orientan en la misma dirección, el material mostrará fuertes propiedades magnéticas.</a:t>
            </a:r>
            <a:endParaRPr lang="es-MX" dirty="0"/>
          </a:p>
        </p:txBody>
      </p:sp>
      <p:pic>
        <p:nvPicPr>
          <p:cNvPr id="4" name="Imagen 3">
            <a:extLst>
              <a:ext uri="{FF2B5EF4-FFF2-40B4-BE49-F238E27FC236}">
                <a16:creationId xmlns:a16="http://schemas.microsoft.com/office/drawing/2014/main" id="{705D0CC6-F33E-41F0-B3FA-ABAEB496C2CB}"/>
              </a:ext>
            </a:extLst>
          </p:cNvPr>
          <p:cNvPicPr>
            <a:picLocks noChangeAspect="1"/>
          </p:cNvPicPr>
          <p:nvPr/>
        </p:nvPicPr>
        <p:blipFill rotWithShape="1">
          <a:blip r:embed="rId2"/>
          <a:srcRect l="28281" t="36551" r="10001" b="40834"/>
          <a:stretch/>
        </p:blipFill>
        <p:spPr>
          <a:xfrm>
            <a:off x="2295525" y="4725987"/>
            <a:ext cx="7524750" cy="1550988"/>
          </a:xfrm>
          <a:prstGeom prst="rect">
            <a:avLst/>
          </a:prstGeom>
        </p:spPr>
      </p:pic>
    </p:spTree>
    <p:extLst>
      <p:ext uri="{BB962C8B-B14F-4D97-AF65-F5344CB8AC3E}">
        <p14:creationId xmlns:p14="http://schemas.microsoft.com/office/powerpoint/2010/main" val="1415191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29329F-AD42-4342-A824-5ED2083C0973}"/>
              </a:ext>
            </a:extLst>
          </p:cNvPr>
          <p:cNvSpPr>
            <a:spLocks noGrp="1"/>
          </p:cNvSpPr>
          <p:nvPr>
            <p:ph type="title"/>
          </p:nvPr>
        </p:nvSpPr>
        <p:spPr>
          <a:xfrm>
            <a:off x="838200" y="365125"/>
            <a:ext cx="5113421" cy="1325563"/>
          </a:xfrm>
        </p:spPr>
        <p:txBody>
          <a:bodyPr/>
          <a:lstStyle/>
          <a:p>
            <a:r>
              <a:rPr lang="es-ES" dirty="0"/>
              <a:t>Densidad de flujo y permeabilidad.</a:t>
            </a:r>
            <a:endParaRPr lang="es-MX" dirty="0"/>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DF2AAC04-6DE7-48AF-9D47-16E91768DEF2}"/>
                  </a:ext>
                </a:extLst>
              </p:cNvPr>
              <p:cNvSpPr>
                <a:spLocks noGrp="1"/>
              </p:cNvSpPr>
              <p:nvPr>
                <p:ph idx="1"/>
              </p:nvPr>
            </p:nvSpPr>
            <p:spPr>
              <a:xfrm>
                <a:off x="433137" y="2245894"/>
                <a:ext cx="11542223" cy="4359276"/>
              </a:xfrm>
            </p:spPr>
            <p:txBody>
              <a:bodyPr>
                <a:normAutofit fontScale="92500" lnSpcReduction="10000"/>
              </a:bodyPr>
              <a:lstStyle/>
              <a:p>
                <a:r>
                  <a:rPr lang="es-ES" b="1" i="1" dirty="0"/>
                  <a:t>Densidad de flujo magnético: </a:t>
                </a:r>
                <a:r>
                  <a:rPr lang="es-ES" i="1" dirty="0"/>
                  <a:t>Descripción análoga de un campo magnético considerando al flujo magnético </a:t>
                </a:r>
                <a:r>
                  <a:rPr lang="el-GR" i="1" dirty="0"/>
                  <a:t>Φ</a:t>
                </a:r>
                <a:r>
                  <a:rPr lang="es-ES" i="1" dirty="0"/>
                  <a:t> que pasa a través de una unidad de área perpendicular A</a:t>
                </a:r>
                <a:r>
                  <a:rPr lang="es-ES" i="1" baseline="-25000" dirty="0"/>
                  <a:t>ꓕ</a:t>
                </a:r>
                <a:r>
                  <a:rPr lang="es-ES" i="1" dirty="0"/>
                  <a:t>.</a:t>
                </a:r>
              </a:p>
              <a:p>
                <a:r>
                  <a:rPr lang="es-ES" i="1" dirty="0"/>
                  <a:t>La densidad de flujo magnético en una región de un campo magnético es el número de líneas de flujo que pasan a través de una unidad de área perpendicular en esa región.</a:t>
                </a:r>
              </a:p>
              <a:p>
                <a14:m>
                  <m:oMath xmlns:m="http://schemas.openxmlformats.org/officeDocument/2006/math">
                    <m:r>
                      <a:rPr lang="es-ES" b="0" i="1" smtClean="0">
                        <a:latin typeface="Cambria Math" panose="02040503050406030204" pitchFamily="18" charset="0"/>
                      </a:rPr>
                      <m:t>𝐵</m:t>
                    </m:r>
                    <m:r>
                      <a:rPr lang="es-ES" b="0" i="1" smtClean="0">
                        <a:latin typeface="Cambria Math" panose="02040503050406030204" pitchFamily="18" charset="0"/>
                      </a:rPr>
                      <m:t>=</m:t>
                    </m:r>
                    <m:f>
                      <m:fPr>
                        <m:ctrlPr>
                          <a:rPr lang="es-ES" b="0" i="1" smtClean="0">
                            <a:latin typeface="Cambria Math" panose="02040503050406030204" pitchFamily="18" charset="0"/>
                          </a:rPr>
                        </m:ctrlPr>
                      </m:fPr>
                      <m:num>
                        <m:r>
                          <m:rPr>
                            <m:sty m:val="p"/>
                          </m:rPr>
                          <a:rPr lang="el-GR" b="0" i="1" smtClean="0">
                            <a:latin typeface="Cambria Math" panose="02040503050406030204" pitchFamily="18" charset="0"/>
                            <a:ea typeface="Cambria Math" panose="02040503050406030204" pitchFamily="18" charset="0"/>
                          </a:rPr>
                          <m:t>Φ</m:t>
                        </m:r>
                        <m:r>
                          <a:rPr lang="es-ES" b="0" i="1" smtClean="0">
                            <a:latin typeface="Cambria Math" panose="02040503050406030204" pitchFamily="18" charset="0"/>
                            <a:ea typeface="Cambria Math" panose="02040503050406030204" pitchFamily="18" charset="0"/>
                          </a:rPr>
                          <m:t> (</m:t>
                        </m:r>
                        <m:r>
                          <a:rPr lang="es-ES" b="0" i="1" smtClean="0">
                            <a:latin typeface="Cambria Math" panose="02040503050406030204" pitchFamily="18" charset="0"/>
                            <a:ea typeface="Cambria Math" panose="02040503050406030204" pitchFamily="18" charset="0"/>
                          </a:rPr>
                          <m:t>𝑓𝑙𝑢𝑗𝑜</m:t>
                        </m:r>
                        <m:r>
                          <a:rPr lang="es-ES" b="0" i="1" smtClean="0">
                            <a:latin typeface="Cambria Math" panose="02040503050406030204" pitchFamily="18" charset="0"/>
                            <a:ea typeface="Cambria Math" panose="02040503050406030204" pitchFamily="18" charset="0"/>
                          </a:rPr>
                          <m:t>)</m:t>
                        </m:r>
                      </m:num>
                      <m:den>
                        <m:sSub>
                          <m:sSubPr>
                            <m:ctrlPr>
                              <a:rPr lang="es-ES" b="0" i="1" smtClean="0">
                                <a:latin typeface="Cambria Math" panose="02040503050406030204" pitchFamily="18" charset="0"/>
                              </a:rPr>
                            </m:ctrlPr>
                          </m:sSubPr>
                          <m:e>
                            <m:r>
                              <a:rPr lang="es-ES" b="0" i="1" smtClean="0">
                                <a:latin typeface="Cambria Math" panose="02040503050406030204" pitchFamily="18" charset="0"/>
                              </a:rPr>
                              <m:t>𝐴</m:t>
                            </m:r>
                          </m:e>
                          <m:sub>
                            <m:r>
                              <a:rPr lang="es-ES" b="0" i="1" smtClean="0">
                                <a:latin typeface="Cambria Math" panose="02040503050406030204" pitchFamily="18" charset="0"/>
                                <a:ea typeface="Cambria Math" panose="02040503050406030204" pitchFamily="18" charset="0"/>
                              </a:rPr>
                              <m:t>⊥</m:t>
                            </m:r>
                          </m:sub>
                        </m:sSub>
                        <m:r>
                          <a:rPr lang="es-ES" b="0" i="1" smtClean="0">
                            <a:latin typeface="Cambria Math" panose="02040503050406030204" pitchFamily="18" charset="0"/>
                          </a:rPr>
                          <m:t>(á</m:t>
                        </m:r>
                        <m:r>
                          <a:rPr lang="es-ES" b="0" i="1" smtClean="0">
                            <a:latin typeface="Cambria Math" panose="02040503050406030204" pitchFamily="18" charset="0"/>
                          </a:rPr>
                          <m:t>𝑟𝑒𝑎</m:t>
                        </m:r>
                        <m:r>
                          <a:rPr lang="es-ES" b="0" i="1" smtClean="0">
                            <a:latin typeface="Cambria Math" panose="02040503050406030204" pitchFamily="18" charset="0"/>
                          </a:rPr>
                          <m:t>)</m:t>
                        </m:r>
                      </m:den>
                    </m:f>
                  </m:oMath>
                </a14:m>
                <a:endParaRPr lang="es-MX" i="1" dirty="0"/>
              </a:p>
              <a:p>
                <a:r>
                  <a:rPr lang="es-MX" i="1" dirty="0"/>
                  <a:t>La unidad del flujo magnético es el weber (Wb)</a:t>
                </a:r>
              </a:p>
              <a:p>
                <a:r>
                  <a:rPr lang="es-MX" i="1" dirty="0"/>
                  <a:t>La unidad de densidad de flujo es Tesla (T).</a:t>
                </a:r>
              </a:p>
              <a:p>
                <a:r>
                  <a:rPr lang="es-MX" i="1" dirty="0"/>
                  <a:t>1 T= 1 Wb/m</a:t>
                </a:r>
                <a:r>
                  <a:rPr lang="es-MX" i="1" baseline="30000" dirty="0"/>
                  <a:t>2</a:t>
                </a:r>
                <a:r>
                  <a:rPr lang="es-MX" i="1" dirty="0"/>
                  <a:t>=10</a:t>
                </a:r>
                <a:r>
                  <a:rPr lang="es-MX" i="1" baseline="30000" dirty="0"/>
                  <a:t>4</a:t>
                </a:r>
                <a:r>
                  <a:rPr lang="es-MX" i="1" dirty="0"/>
                  <a:t> G.</a:t>
                </a:r>
              </a:p>
            </p:txBody>
          </p:sp>
        </mc:Choice>
        <mc:Fallback xmlns="">
          <p:sp>
            <p:nvSpPr>
              <p:cNvPr id="3" name="Marcador de contenido 2">
                <a:extLst>
                  <a:ext uri="{FF2B5EF4-FFF2-40B4-BE49-F238E27FC236}">
                    <a16:creationId xmlns:a16="http://schemas.microsoft.com/office/drawing/2014/main" id="{DF2AAC04-6DE7-48AF-9D47-16E91768DEF2}"/>
                  </a:ext>
                </a:extLst>
              </p:cNvPr>
              <p:cNvSpPr>
                <a:spLocks noGrp="1" noRot="1" noChangeAspect="1" noMove="1" noResize="1" noEditPoints="1" noAdjustHandles="1" noChangeArrowheads="1" noChangeShapeType="1" noTextEdit="1"/>
              </p:cNvSpPr>
              <p:nvPr>
                <p:ph idx="1"/>
              </p:nvPr>
            </p:nvSpPr>
            <p:spPr>
              <a:xfrm>
                <a:off x="433137" y="2245894"/>
                <a:ext cx="11542223" cy="4359276"/>
              </a:xfrm>
              <a:blipFill>
                <a:blip r:embed="rId2"/>
                <a:stretch>
                  <a:fillRect l="-792" t="-2793"/>
                </a:stretch>
              </a:blipFill>
            </p:spPr>
            <p:txBody>
              <a:bodyPr/>
              <a:lstStyle/>
              <a:p>
                <a:r>
                  <a:rPr lang="es-MX">
                    <a:noFill/>
                  </a:rPr>
                  <a:t> </a:t>
                </a:r>
              </a:p>
            </p:txBody>
          </p:sp>
        </mc:Fallback>
      </mc:AlternateContent>
      <p:pic>
        <p:nvPicPr>
          <p:cNvPr id="4" name="Imagen 3">
            <a:extLst>
              <a:ext uri="{FF2B5EF4-FFF2-40B4-BE49-F238E27FC236}">
                <a16:creationId xmlns:a16="http://schemas.microsoft.com/office/drawing/2014/main" id="{04D35778-EE4F-444E-BB57-BFE7EEF00D96}"/>
              </a:ext>
            </a:extLst>
          </p:cNvPr>
          <p:cNvPicPr>
            <a:picLocks noChangeAspect="1"/>
          </p:cNvPicPr>
          <p:nvPr/>
        </p:nvPicPr>
        <p:blipFill rotWithShape="1">
          <a:blip r:embed="rId3"/>
          <a:srcRect l="28397" t="46343" r="10000" b="15729"/>
          <a:stretch/>
        </p:blipFill>
        <p:spPr>
          <a:xfrm>
            <a:off x="6575360" y="92800"/>
            <a:ext cx="5400000" cy="1870212"/>
          </a:xfrm>
          <a:prstGeom prst="rect">
            <a:avLst/>
          </a:prstGeom>
        </p:spPr>
      </p:pic>
    </p:spTree>
    <p:extLst>
      <p:ext uri="{BB962C8B-B14F-4D97-AF65-F5344CB8AC3E}">
        <p14:creationId xmlns:p14="http://schemas.microsoft.com/office/powerpoint/2010/main" val="2299222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09D49A-96F4-445E-87C4-A11F86961667}"/>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72D41199-E975-476C-BD8F-52CFF6AD8347}"/>
              </a:ext>
            </a:extLst>
          </p:cNvPr>
          <p:cNvSpPr>
            <a:spLocks noGrp="1"/>
          </p:cNvSpPr>
          <p:nvPr>
            <p:ph idx="1"/>
          </p:nvPr>
        </p:nvSpPr>
        <p:spPr/>
        <p:txBody>
          <a:bodyPr/>
          <a:lstStyle/>
          <a:p>
            <a:endParaRPr lang="es-MX"/>
          </a:p>
        </p:txBody>
      </p:sp>
      <p:pic>
        <p:nvPicPr>
          <p:cNvPr id="4" name="Imagen 3">
            <a:extLst>
              <a:ext uri="{FF2B5EF4-FFF2-40B4-BE49-F238E27FC236}">
                <a16:creationId xmlns:a16="http://schemas.microsoft.com/office/drawing/2014/main" id="{FA6BA329-63D1-447D-B53E-58CDCD16F525}"/>
              </a:ext>
            </a:extLst>
          </p:cNvPr>
          <p:cNvPicPr>
            <a:picLocks noChangeAspect="1"/>
          </p:cNvPicPr>
          <p:nvPr/>
        </p:nvPicPr>
        <p:blipFill rotWithShape="1">
          <a:blip r:embed="rId2"/>
          <a:srcRect l="23301" t="16311" r="25947" b="9931"/>
          <a:stretch/>
        </p:blipFill>
        <p:spPr>
          <a:xfrm>
            <a:off x="2136000" y="191762"/>
            <a:ext cx="7920000" cy="6474476"/>
          </a:xfrm>
          <a:prstGeom prst="rect">
            <a:avLst/>
          </a:prstGeom>
        </p:spPr>
      </p:pic>
    </p:spTree>
    <p:extLst>
      <p:ext uri="{BB962C8B-B14F-4D97-AF65-F5344CB8AC3E}">
        <p14:creationId xmlns:p14="http://schemas.microsoft.com/office/powerpoint/2010/main" val="3987959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6BB97644-14D5-44CA-A45A-9F794060B33A}"/>
                  </a:ext>
                </a:extLst>
              </p:cNvPr>
              <p:cNvSpPr>
                <a:spLocks noGrp="1"/>
              </p:cNvSpPr>
              <p:nvPr>
                <p:ph idx="1"/>
              </p:nvPr>
            </p:nvSpPr>
            <p:spPr>
              <a:xfrm>
                <a:off x="838200" y="593558"/>
                <a:ext cx="10515600" cy="5583405"/>
              </a:xfrm>
            </p:spPr>
            <p:txBody>
              <a:bodyPr>
                <a:normAutofit fontScale="92500" lnSpcReduction="20000"/>
              </a:bodyPr>
              <a:lstStyle/>
              <a:p>
                <a:r>
                  <a:rPr lang="es-ES" dirty="0"/>
                  <a:t>La intensidad del campo magnético H, no depende de la naturaleza de un medio.</a:t>
                </a:r>
              </a:p>
              <a:p>
                <a:r>
                  <a:rPr lang="es-ES" dirty="0"/>
                  <a:t>El número de líneas establecidas por unidad de área es directamente proporcional a la intensidad del campo magnético H.</a:t>
                </a:r>
              </a:p>
              <a:p>
                <a14:m>
                  <m:oMath xmlns:m="http://schemas.openxmlformats.org/officeDocument/2006/math">
                    <m:r>
                      <a:rPr lang="es-ES" b="0" i="1" smtClean="0">
                        <a:latin typeface="Cambria Math" panose="02040503050406030204" pitchFamily="18" charset="0"/>
                      </a:rPr>
                      <m:t>𝐵</m:t>
                    </m:r>
                    <m:r>
                      <a:rPr lang="es-ES" b="0" i="1" smtClean="0">
                        <a:latin typeface="Cambria Math" panose="02040503050406030204" pitchFamily="18" charset="0"/>
                      </a:rPr>
                      <m:t>=</m:t>
                    </m:r>
                    <m:f>
                      <m:fPr>
                        <m:ctrlPr>
                          <a:rPr lang="es-ES" b="0" i="1" smtClean="0">
                            <a:latin typeface="Cambria Math" panose="02040503050406030204" pitchFamily="18" charset="0"/>
                          </a:rPr>
                        </m:ctrlPr>
                      </m:fPr>
                      <m:num>
                        <m:r>
                          <m:rPr>
                            <m:sty m:val="p"/>
                          </m:rPr>
                          <a:rPr lang="el-GR" b="0" i="1" smtClean="0">
                            <a:latin typeface="Cambria Math" panose="02040503050406030204" pitchFamily="18" charset="0"/>
                            <a:ea typeface="Cambria Math" panose="02040503050406030204" pitchFamily="18" charset="0"/>
                          </a:rPr>
                          <m:t>Φ</m:t>
                        </m:r>
                      </m:num>
                      <m:den>
                        <m:sSub>
                          <m:sSubPr>
                            <m:ctrlPr>
                              <a:rPr lang="es-ES" b="0" i="1" smtClean="0">
                                <a:latin typeface="Cambria Math" panose="02040503050406030204" pitchFamily="18" charset="0"/>
                              </a:rPr>
                            </m:ctrlPr>
                          </m:sSubPr>
                          <m:e>
                            <m:r>
                              <a:rPr lang="es-ES" b="0" i="1" smtClean="0">
                                <a:latin typeface="Cambria Math" panose="02040503050406030204" pitchFamily="18" charset="0"/>
                              </a:rPr>
                              <m:t>𝐴</m:t>
                            </m:r>
                          </m:e>
                          <m:sub>
                            <m:r>
                              <a:rPr lang="es-ES" b="0" i="1" smtClean="0">
                                <a:latin typeface="Cambria Math" panose="02040503050406030204" pitchFamily="18" charset="0"/>
                                <a:ea typeface="Cambria Math" panose="02040503050406030204" pitchFamily="18" charset="0"/>
                              </a:rPr>
                              <m:t>⊥</m:t>
                            </m:r>
                          </m:sub>
                        </m:sSub>
                      </m:den>
                    </m:f>
                    <m:r>
                      <a:rPr lang="es-ES" b="0" i="1" smtClean="0">
                        <a:latin typeface="Cambria Math" panose="02040503050406030204" pitchFamily="18" charset="0"/>
                      </a:rPr>
                      <m:t>=</m:t>
                    </m:r>
                    <m:r>
                      <a:rPr lang="es-ES" b="0" i="1" smtClean="0">
                        <a:latin typeface="Cambria Math" panose="02040503050406030204" pitchFamily="18" charset="0"/>
                        <a:ea typeface="Cambria Math" panose="02040503050406030204" pitchFamily="18" charset="0"/>
                      </a:rPr>
                      <m:t>𝜇</m:t>
                    </m:r>
                    <m:r>
                      <a:rPr lang="es-ES" b="0" i="1" smtClean="0">
                        <a:latin typeface="Cambria Math" panose="02040503050406030204" pitchFamily="18" charset="0"/>
                        <a:ea typeface="Cambria Math" panose="02040503050406030204" pitchFamily="18" charset="0"/>
                      </a:rPr>
                      <m:t>𝐻</m:t>
                    </m:r>
                  </m:oMath>
                </a14:m>
                <a:endParaRPr lang="es-MX" dirty="0"/>
              </a:p>
              <a:p>
                <a:r>
                  <a:rPr lang="es-MX" dirty="0"/>
                  <a:t>Donde la constante de proporcionalidad µ es la permeabilidad del medio a través del cual pasan las líneas de flujo.</a:t>
                </a:r>
              </a:p>
              <a:p>
                <a:r>
                  <a:rPr lang="es-MX" dirty="0"/>
                  <a:t>La permeabilidad del especio libre (vacío) se denota por </a:t>
                </a:r>
              </a:p>
              <a:p>
                <a:r>
                  <a:rPr lang="es-MX" dirty="0"/>
                  <a:t>µ</a:t>
                </a:r>
                <a:r>
                  <a:rPr lang="es-MX" baseline="-25000" dirty="0"/>
                  <a:t>0</a:t>
                </a:r>
                <a:r>
                  <a:rPr lang="es-MX" dirty="0"/>
                  <a:t>=4</a:t>
                </a:r>
                <a:r>
                  <a:rPr lang="el-GR" dirty="0"/>
                  <a:t>π</a:t>
                </a:r>
                <a:r>
                  <a:rPr lang="es-ES" dirty="0"/>
                  <a:t>x10</a:t>
                </a:r>
                <a:r>
                  <a:rPr lang="es-ES" baseline="30000" dirty="0"/>
                  <a:t>-7</a:t>
                </a:r>
                <a:r>
                  <a:rPr lang="es-ES" dirty="0"/>
                  <a:t> Wb/</a:t>
                </a:r>
                <a:r>
                  <a:rPr lang="es-ES" dirty="0" err="1"/>
                  <a:t>A∙m</a:t>
                </a:r>
                <a:r>
                  <a:rPr lang="es-ES" dirty="0"/>
                  <a:t>=</a:t>
                </a:r>
                <a:r>
                  <a:rPr lang="es-MX" dirty="0"/>
                  <a:t>4</a:t>
                </a:r>
                <a:r>
                  <a:rPr lang="el-GR" dirty="0"/>
                  <a:t>π</a:t>
                </a:r>
                <a:r>
                  <a:rPr lang="es-ES" dirty="0"/>
                  <a:t>x10</a:t>
                </a:r>
                <a:r>
                  <a:rPr lang="es-ES" baseline="30000" dirty="0"/>
                  <a:t>-7</a:t>
                </a:r>
                <a:r>
                  <a:rPr lang="es-ES" dirty="0"/>
                  <a:t> </a:t>
                </a:r>
                <a:r>
                  <a:rPr lang="es-ES" dirty="0" err="1"/>
                  <a:t>T∙m</a:t>
                </a:r>
                <a:r>
                  <a:rPr lang="es-ES" dirty="0"/>
                  <a:t>/A</a:t>
                </a:r>
              </a:p>
              <a:p>
                <a:r>
                  <a:rPr lang="es-ES" dirty="0"/>
                  <a:t>Los materiales magnéticos se clasifican de acuerdo con su permeabilidad, comparada con la que le corresponde al espacio vacío.</a:t>
                </a:r>
              </a:p>
              <a:p>
                <a:r>
                  <a:rPr lang="es-ES" dirty="0"/>
                  <a:t>La razón de la permeabilidad del material respecto a la correspondiente al vacío se llama </a:t>
                </a:r>
                <a:r>
                  <a:rPr lang="es-ES" b="1" i="1" dirty="0"/>
                  <a:t>permeabilidad relativa:</a:t>
                </a:r>
              </a:p>
              <a:p>
                <a14:m>
                  <m:oMath xmlns:m="http://schemas.openxmlformats.org/officeDocument/2006/math">
                    <m:sSub>
                      <m:sSubPr>
                        <m:ctrlPr>
                          <a:rPr lang="es-MX" i="1" smtClean="0">
                            <a:latin typeface="Cambria Math" panose="02040503050406030204" pitchFamily="18" charset="0"/>
                          </a:rPr>
                        </m:ctrlPr>
                      </m:sSubPr>
                      <m:e>
                        <m:r>
                          <a:rPr lang="es-MX" i="1" smtClean="0">
                            <a:latin typeface="Cambria Math" panose="02040503050406030204" pitchFamily="18" charset="0"/>
                            <a:ea typeface="Cambria Math" panose="02040503050406030204" pitchFamily="18" charset="0"/>
                          </a:rPr>
                          <m:t>𝜇</m:t>
                        </m:r>
                      </m:e>
                      <m:sub>
                        <m:r>
                          <a:rPr lang="es-ES" b="0" i="1" smtClean="0">
                            <a:latin typeface="Cambria Math" panose="02040503050406030204" pitchFamily="18" charset="0"/>
                          </a:rPr>
                          <m:t>𝑟</m:t>
                        </m:r>
                      </m:sub>
                    </m:sSub>
                    <m:r>
                      <a:rPr lang="es-ES" b="0" i="1" smtClean="0">
                        <a:latin typeface="Cambria Math" panose="02040503050406030204" pitchFamily="18" charset="0"/>
                      </a:rPr>
                      <m:t>=</m:t>
                    </m:r>
                    <m:f>
                      <m:fPr>
                        <m:ctrlPr>
                          <a:rPr lang="es-ES" b="0" i="1" smtClean="0">
                            <a:latin typeface="Cambria Math" panose="02040503050406030204" pitchFamily="18" charset="0"/>
                          </a:rPr>
                        </m:ctrlPr>
                      </m:fPr>
                      <m:num>
                        <m:r>
                          <a:rPr lang="es-ES" b="0" i="1" smtClean="0">
                            <a:latin typeface="Cambria Math" panose="02040503050406030204" pitchFamily="18" charset="0"/>
                            <a:ea typeface="Cambria Math" panose="02040503050406030204" pitchFamily="18" charset="0"/>
                          </a:rPr>
                          <m:t>𝜇</m:t>
                        </m:r>
                      </m:num>
                      <m:den>
                        <m:sSub>
                          <m:sSubPr>
                            <m:ctrlPr>
                              <a:rPr lang="es-ES" b="0" i="1" smtClean="0">
                                <a:latin typeface="Cambria Math" panose="02040503050406030204" pitchFamily="18" charset="0"/>
                              </a:rPr>
                            </m:ctrlPr>
                          </m:sSubPr>
                          <m:e>
                            <m:r>
                              <a:rPr lang="es-ES" b="0" i="1" smtClean="0">
                                <a:latin typeface="Cambria Math" panose="02040503050406030204" pitchFamily="18" charset="0"/>
                                <a:ea typeface="Cambria Math" panose="02040503050406030204" pitchFamily="18" charset="0"/>
                              </a:rPr>
                              <m:t>𝜇</m:t>
                            </m:r>
                          </m:e>
                          <m:sub>
                            <m:r>
                              <a:rPr lang="es-ES" b="0" i="1" smtClean="0">
                                <a:latin typeface="Cambria Math" panose="02040503050406030204" pitchFamily="18" charset="0"/>
                              </a:rPr>
                              <m:t>0</m:t>
                            </m:r>
                          </m:sub>
                        </m:sSub>
                      </m:den>
                    </m:f>
                  </m:oMath>
                </a14:m>
                <a:endParaRPr lang="es-MX" dirty="0"/>
              </a:p>
            </p:txBody>
          </p:sp>
        </mc:Choice>
        <mc:Fallback xmlns="">
          <p:sp>
            <p:nvSpPr>
              <p:cNvPr id="3" name="Marcador de contenido 2">
                <a:extLst>
                  <a:ext uri="{FF2B5EF4-FFF2-40B4-BE49-F238E27FC236}">
                    <a16:creationId xmlns:a16="http://schemas.microsoft.com/office/drawing/2014/main" id="{6BB97644-14D5-44CA-A45A-9F794060B33A}"/>
                  </a:ext>
                </a:extLst>
              </p:cNvPr>
              <p:cNvSpPr>
                <a:spLocks noGrp="1" noRot="1" noChangeAspect="1" noMove="1" noResize="1" noEditPoints="1" noAdjustHandles="1" noChangeArrowheads="1" noChangeShapeType="1" noTextEdit="1"/>
              </p:cNvSpPr>
              <p:nvPr>
                <p:ph idx="1"/>
              </p:nvPr>
            </p:nvSpPr>
            <p:spPr>
              <a:xfrm>
                <a:off x="838200" y="593558"/>
                <a:ext cx="10515600" cy="5583405"/>
              </a:xfrm>
              <a:blipFill>
                <a:blip r:embed="rId2"/>
                <a:stretch>
                  <a:fillRect l="-928" t="-2729" r="-406"/>
                </a:stretch>
              </a:blipFill>
            </p:spPr>
            <p:txBody>
              <a:bodyPr/>
              <a:lstStyle/>
              <a:p>
                <a:r>
                  <a:rPr lang="es-MX">
                    <a:noFill/>
                  </a:rPr>
                  <a:t> </a:t>
                </a:r>
              </a:p>
            </p:txBody>
          </p:sp>
        </mc:Fallback>
      </mc:AlternateContent>
    </p:spTree>
    <p:extLst>
      <p:ext uri="{BB962C8B-B14F-4D97-AF65-F5344CB8AC3E}">
        <p14:creationId xmlns:p14="http://schemas.microsoft.com/office/powerpoint/2010/main" val="1566829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5FD7DA-86FB-469D-B927-77DC7F87E273}"/>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809142BC-1F14-488E-A06C-106AC07B5FC9}"/>
              </a:ext>
            </a:extLst>
          </p:cNvPr>
          <p:cNvSpPr>
            <a:spLocks noGrp="1"/>
          </p:cNvSpPr>
          <p:nvPr>
            <p:ph idx="1"/>
          </p:nvPr>
        </p:nvSpPr>
        <p:spPr/>
        <p:txBody>
          <a:bodyPr/>
          <a:lstStyle/>
          <a:p>
            <a:r>
              <a:rPr lang="es-ES" b="1" dirty="0"/>
              <a:t>Materiales diamagnéticos: </a:t>
            </a:r>
            <a:r>
              <a:rPr lang="es-ES" dirty="0"/>
              <a:t>Materiales con una permeabilidad relativa ligeramente menor que </a:t>
            </a:r>
            <a:r>
              <a:rPr lang="es-ES"/>
              <a:t>la unidad y </a:t>
            </a:r>
            <a:r>
              <a:rPr lang="es-ES" dirty="0"/>
              <a:t>tienen la propiedad de ser repelidos por un imán fuerte.</a:t>
            </a:r>
          </a:p>
          <a:p>
            <a:r>
              <a:rPr lang="es-ES" b="1" dirty="0"/>
              <a:t>Materiales paramagnéticos: </a:t>
            </a:r>
            <a:r>
              <a:rPr lang="es-ES" dirty="0"/>
              <a:t>Materiales con una permeabilidad ligeramente mayor que la del vacío.</a:t>
            </a:r>
          </a:p>
          <a:p>
            <a:r>
              <a:rPr lang="es-ES" b="1" dirty="0"/>
              <a:t>Materiales ferromagnéticos: </a:t>
            </a:r>
            <a:r>
              <a:rPr lang="es-ES" dirty="0"/>
              <a:t>Materiales que son fuertemente atraídos por un imán.</a:t>
            </a:r>
            <a:endParaRPr lang="es-ES" b="1" dirty="0"/>
          </a:p>
        </p:txBody>
      </p:sp>
    </p:spTree>
    <p:extLst>
      <p:ext uri="{BB962C8B-B14F-4D97-AF65-F5344CB8AC3E}">
        <p14:creationId xmlns:p14="http://schemas.microsoft.com/office/powerpoint/2010/main" val="391931057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918</TotalTime>
  <Words>2325</Words>
  <Application>Microsoft Office PowerPoint</Application>
  <PresentationFormat>Panorámica</PresentationFormat>
  <Paragraphs>144</Paragraphs>
  <Slides>33</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33</vt:i4>
      </vt:variant>
    </vt:vector>
  </HeadingPairs>
  <TitlesOfParts>
    <vt:vector size="38" baseType="lpstr">
      <vt:lpstr>Arial</vt:lpstr>
      <vt:lpstr>Calibri</vt:lpstr>
      <vt:lpstr>Calibri Light</vt:lpstr>
      <vt:lpstr>Cambria Math</vt:lpstr>
      <vt:lpstr>Tema de Office</vt:lpstr>
      <vt:lpstr>Temas de Física.</vt:lpstr>
      <vt:lpstr>Temario.</vt:lpstr>
      <vt:lpstr>Presentación de PowerPoint</vt:lpstr>
      <vt:lpstr>Presentación de PowerPoint</vt:lpstr>
      <vt:lpstr>Magnetismo.</vt:lpstr>
      <vt:lpstr>Densidad de flujo y permeabilidad.</vt:lpstr>
      <vt:lpstr>Presentación de PowerPoint</vt:lpstr>
      <vt:lpstr>Presentación de PowerPoint</vt:lpstr>
      <vt:lpstr>Presentación de PowerPoint</vt:lpstr>
      <vt:lpstr>Fuerza sobre una carga en movimiento.</vt:lpstr>
      <vt:lpstr>Presentación de PowerPoint</vt:lpstr>
      <vt:lpstr>Fuerza sobre un conductor por el que circula una corriente.</vt:lpstr>
      <vt:lpstr>Presentación de PowerPoint</vt:lpstr>
      <vt:lpstr>Campo magnético de un conductor largo y recto.</vt:lpstr>
      <vt:lpstr>Ley de Faraday.</vt:lpstr>
      <vt:lpstr>Presentación de PowerPoint</vt:lpstr>
      <vt:lpstr>Presentación de PowerPoint</vt:lpstr>
      <vt:lpstr>Fem inducida por un conductor en movimiento.</vt:lpstr>
      <vt:lpstr>Ley de Lenz.</vt:lpstr>
      <vt:lpstr>Relatividad.</vt:lpstr>
      <vt:lpstr>Longitud, masa y tiempos relativos.</vt:lpstr>
      <vt:lpstr>Presentación de PowerPoint</vt:lpstr>
      <vt:lpstr>Teoría cuántica y el efecto fotoeléctrico.</vt:lpstr>
      <vt:lpstr>Presentación de PowerPoint</vt:lpstr>
      <vt:lpstr>Presentación de PowerPoint</vt:lpstr>
      <vt:lpstr>Ondas y partículas.</vt:lpstr>
      <vt:lpstr>Presentación de PowerPoint</vt:lpstr>
      <vt:lpstr>Espectro atómico.</vt:lpstr>
      <vt:lpstr>El átomo de Bohr</vt:lpstr>
      <vt:lpstr>Presentación de PowerPoint</vt:lpstr>
      <vt:lpstr>Presentación de PowerPoint</vt:lpstr>
      <vt:lpstr>Niveles de Energía.</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Temas de Física.</dc:title>
  <dc:creator>Esteban Ojeda Durán</dc:creator>
  <cp:lastModifiedBy>Esteban Ojeda Durán</cp:lastModifiedBy>
  <cp:revision>47</cp:revision>
  <dcterms:created xsi:type="dcterms:W3CDTF">2021-05-29T19:42:14Z</dcterms:created>
  <dcterms:modified xsi:type="dcterms:W3CDTF">2021-06-03T22:13:33Z</dcterms:modified>
</cp:coreProperties>
</file>

<file path=docProps/thumbnail.jpeg>
</file>